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viewProps" Target="viewProps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theme" Target="theme/theme1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tableStyles" Target="tableStyle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A0614-97BC-4BBD-AD93-4F81E0EA9862}" type="datetimeFigureOut">
              <a:rPr lang="fr-CA" smtClean="0"/>
              <a:t>2019-12-09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86FAD4-6A2B-4A9F-B68D-3795628FB31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1499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0B598-39A1-E041-9F2A-F54F4CA9539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500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DF55B-397B-470E-877B-43D107F747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20CECE-2DB1-4B9A-9F6D-4AFD2685DEF7}" type="slidenum">
              <a:rPr kumimoji="0" lang="fr-C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fr-CA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E41169-D848-49B6-9597-9E1A7C94D57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133289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DF55B-397B-470E-877B-43D107F747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E15F3BD-65F0-4D55-A69C-F1926629D801}" type="slidenum">
              <a:rPr kumimoji="0" lang="fr-C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fr-CA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13F672C-AF08-4130-A342-546B93A0CB4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8635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60EF-C468-4950-99DA-8DF55386A658}" type="slidenum">
              <a:rPr lang="fr-CA" smtClean="0"/>
              <a:t>140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65054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60EF-C468-4950-99DA-8DF55386A658}" type="slidenum">
              <a:rPr lang="fr-CA" smtClean="0"/>
              <a:t>150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752768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60EF-C468-4950-99DA-8DF55386A658}" type="slidenum">
              <a:rPr lang="fr-CA" smtClean="0"/>
              <a:t>154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92864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60EF-C468-4950-99DA-8DF55386A658}" type="slidenum">
              <a:rPr lang="fr-CA" smtClean="0"/>
              <a:t>156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41804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60EF-C468-4950-99DA-8DF55386A658}" type="slidenum">
              <a:rPr lang="fr-CA" smtClean="0"/>
              <a:t>159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03516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60EF-C468-4950-99DA-8DF55386A658}" type="slidenum">
              <a:rPr lang="fr-CA" smtClean="0"/>
              <a:t>160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043939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60EF-C468-4950-99DA-8DF55386A658}" type="slidenum">
              <a:rPr lang="fr-CA" smtClean="0"/>
              <a:t>172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099850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60EF-C468-4950-99DA-8DF55386A658}" type="slidenum">
              <a:rPr lang="fr-CA" smtClean="0"/>
              <a:t>193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6135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0B598-39A1-E041-9F2A-F54F4CA95395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797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C60EF-C468-4950-99DA-8DF55386A658}" type="slidenum">
              <a:rPr lang="fr-CA" smtClean="0"/>
              <a:t>208</a:t>
            </a:fld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172906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11FDA-FF15-4E93-BB2C-12B5EC79392A}" type="slidenum">
              <a:rPr lang="fr-CA" smtClean="0"/>
              <a:t>222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010850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11FDA-FF15-4E93-BB2C-12B5EC79392A}" type="slidenum">
              <a:rPr lang="fr-CA" smtClean="0"/>
              <a:t>226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25575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11FDA-FF15-4E93-BB2C-12B5EC79392A}" type="slidenum">
              <a:rPr lang="fr-CA" smtClean="0"/>
              <a:t>232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6882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sz="1200" b="1" dirty="0" err="1" smtClean="0">
                <a:latin typeface="Garamond" panose="02020404030301010803" pitchFamily="18" charset="0"/>
              </a:rPr>
              <a:t>Scrum</a:t>
            </a:r>
            <a:r>
              <a:rPr lang="fr-CA" sz="1200" b="1" dirty="0" smtClean="0">
                <a:latin typeface="Garamond" panose="02020404030301010803" pitchFamily="18" charset="0"/>
              </a:rPr>
              <a:t> Master</a:t>
            </a:r>
            <a:r>
              <a:rPr lang="fr-CA" sz="1200" dirty="0" smtClean="0">
                <a:latin typeface="Garamond" panose="02020404030301010803" pitchFamily="18" charset="0"/>
              </a:rPr>
              <a:t>  : </a:t>
            </a:r>
            <a:r>
              <a:rPr lang="fr-CA" dirty="0" smtClean="0"/>
              <a:t>On dit souvent que le </a:t>
            </a:r>
            <a:r>
              <a:rPr lang="fr-CA" dirty="0" err="1" smtClean="0"/>
              <a:t>ScrumMaster</a:t>
            </a:r>
            <a:r>
              <a:rPr lang="fr-CA" dirty="0" smtClean="0"/>
              <a:t> “protège” l’équipe car toute demande provenant de l’extérieur doit auparavant passer par le processus </a:t>
            </a:r>
            <a:r>
              <a:rPr lang="fr-CA" dirty="0" err="1" smtClean="0"/>
              <a:t>Scrum</a:t>
            </a:r>
            <a:r>
              <a:rPr lang="fr-CA" dirty="0" smtClean="0"/>
              <a:t>.</a:t>
            </a:r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F5264-5BC4-4897-97C9-20A46678AA07}" type="slidenum">
              <a:rPr lang="fr-CA" smtClean="0"/>
              <a:t>254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4975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dirty="0" smtClean="0"/>
              <a:t>le planning poker </a:t>
            </a:r>
          </a:p>
          <a:p>
            <a:r>
              <a:rPr lang="fr-CA" b="1" dirty="0" smtClean="0"/>
              <a:t>Le</a:t>
            </a:r>
            <a:r>
              <a:rPr lang="fr-CA" b="1" baseline="0" dirty="0" smtClean="0"/>
              <a:t> but : </a:t>
            </a:r>
            <a:r>
              <a:rPr lang="fr-CA" b="0" baseline="0" dirty="0" smtClean="0"/>
              <a:t>Obtenir</a:t>
            </a:r>
            <a:r>
              <a:rPr lang="fr-CA" b="1" baseline="0" dirty="0" smtClean="0"/>
              <a:t> </a:t>
            </a:r>
            <a:r>
              <a:rPr lang="fr-CA" dirty="0" smtClean="0"/>
              <a:t>une estimation de chaque fonctionnalité définie comme étant prioritaire.</a:t>
            </a:r>
          </a:p>
          <a:p>
            <a:endParaRPr lang="fr-CA" dirty="0" smtClean="0"/>
          </a:p>
          <a:p>
            <a:r>
              <a:rPr lang="fr-CA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Déroulement</a:t>
            </a:r>
            <a:r>
              <a:rPr lang="fr-CA" dirty="0" smtClean="0"/>
              <a:t> : Lors de l’estimation de la charge de réalisation d’une fonctionnalité, les participants vont utiliser un jeu de cartes spécialement adapté à l’évaluation de la durée d’exécution et de la complexité des tâches. Les cartes comportent les valeurs suivantes : 0, 0.5, 1, 2, 3, 5, 8, 13, 20, 40, 100, « ∞ » et « ? ».</a:t>
            </a:r>
          </a:p>
          <a:p>
            <a:endParaRPr lang="fr-CA" dirty="0" smtClean="0"/>
          </a:p>
          <a:p>
            <a:r>
              <a:rPr lang="fr-CA" b="1" dirty="0" smtClean="0"/>
              <a:t>Les valeurs </a:t>
            </a:r>
            <a:r>
              <a:rPr lang="fr-CA" dirty="0" smtClean="0"/>
              <a:t>: ne représentent pas une charge en termes de jours-hommes, et donc pas directement une durée de réalisation. Ces valeurs sont des points prenant en compte la </a:t>
            </a:r>
            <a:r>
              <a:rPr lang="fr-CA" b="1" dirty="0" smtClean="0"/>
              <a:t>durée de réalisation d’une tâche</a:t>
            </a:r>
            <a:r>
              <a:rPr lang="fr-CA" dirty="0" smtClean="0"/>
              <a:t>, mais surtout </a:t>
            </a:r>
            <a:r>
              <a:rPr lang="fr-CA" b="1" dirty="0" smtClean="0"/>
              <a:t>sa complexité seule</a:t>
            </a:r>
            <a:r>
              <a:rPr lang="fr-CA" dirty="0" smtClean="0"/>
              <a:t>, et aussi par rapport </a:t>
            </a:r>
            <a:r>
              <a:rPr lang="fr-CA" b="1" dirty="0" smtClean="0"/>
              <a:t>aux autres fonctionnalités demandées</a:t>
            </a:r>
            <a:r>
              <a:rPr lang="fr-CA" dirty="0" smtClean="0"/>
              <a:t>. Il s’agit uniquement d’un nombre de points.</a:t>
            </a:r>
          </a:p>
          <a:p>
            <a:endParaRPr lang="fr-CA" dirty="0" smtClean="0"/>
          </a:p>
          <a:p>
            <a:r>
              <a:rPr lang="fr-CA" dirty="0" smtClean="0"/>
              <a:t>	Une valeur de 0 représente une fonctionnalité déjà mise en place, ou ne demandant pas d’effort particulier. Les valeurs 0.5 et 1 peuvent être utilisées pour des tâches 	particulièrement simples, 3 et 5 pour des tâches un peu plus complexes. Au-delà, la réalisation demande des travaux plus conséquents ou plus complexes.</a:t>
            </a:r>
          </a:p>
          <a:p>
            <a:r>
              <a:rPr lang="fr-CA" dirty="0" smtClean="0"/>
              <a:t>	</a:t>
            </a:r>
          </a:p>
          <a:p>
            <a:r>
              <a:rPr lang="fr-CA" dirty="0" smtClean="0"/>
              <a:t>	A la fin du </a:t>
            </a:r>
            <a:r>
              <a:rPr lang="fr-CA" b="1" dirty="0" smtClean="0"/>
              <a:t>planning poker </a:t>
            </a:r>
            <a:r>
              <a:rPr lang="fr-CA" b="1" dirty="0" err="1" smtClean="0"/>
              <a:t>scrum</a:t>
            </a:r>
            <a:r>
              <a:rPr lang="fr-CA" dirty="0" smtClean="0"/>
              <a:t>, chaque fonctionnalité envisagée pour le nouveau sprint a donc une évaluation exprimée en nombre de points.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F5264-5BC4-4897-97C9-20A46678AA07}" type="slidenum">
              <a:rPr lang="fr-CA" smtClean="0"/>
              <a:t>258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7845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F5264-5BC4-4897-97C9-20A46678AA07}" type="slidenum">
              <a:rPr lang="fr-CA" smtClean="0"/>
              <a:t>259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2770080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F5264-5BC4-4897-97C9-20A46678AA07}" type="slidenum">
              <a:rPr lang="fr-CA" smtClean="0"/>
              <a:t>263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05703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0B598-39A1-E041-9F2A-F54F4CA95395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12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DF55B-397B-470E-877B-43D107F747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10DC8DC-4C1F-4EC6-AA56-75DE97FD5C0D}" type="slidenum">
              <a:rPr kumimoji="0" lang="fr-C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fr-CA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B7D34EB-B951-4DF5-8753-04386AE6A34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03203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DF55B-397B-470E-877B-43D107F747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5396C5-1C5C-4046-BEC9-A05428F71953}" type="slidenum">
              <a:rPr kumimoji="0" lang="fr-C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fr-CA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BF4738-CE76-4509-9F16-44B76E0203B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92678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DF55B-397B-470E-877B-43D107F747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A62C57-4172-4DDD-8B2D-684FEC28D8A1}" type="slidenum">
              <a:rPr kumimoji="0" lang="fr-C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fr-CA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389EDC-242D-46E8-8152-8F851B8318E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65665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DF55B-397B-470E-877B-43D107F747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29F6C6-6326-49AF-BF42-1AFE022E9EA1}" type="slidenum">
              <a:rPr kumimoji="0" lang="fr-C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fr-CA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B586D5-A9E2-48A9-9A75-9FAE5507EE5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42764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DF55B-397B-470E-877B-43D107F747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B7A160-4FB2-4E0D-B812-E8B271F4B03B}" type="slidenum">
              <a:rPr kumimoji="0" lang="fr-C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fr-CA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5EB8B-0B52-4BCE-B939-7DB3EE6340C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93191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2DF55B-397B-470E-877B-43D107F7476F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12/9/2019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532ACF-34A0-47BD-AE7E-0D71F538FE06}" type="slidenum">
              <a:rPr kumimoji="0" lang="fr-C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fr-CA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A35E771-2613-4E0E-800B-6F3DF131920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Liberation Serif" pitchFamily="18"/>
                <a:ea typeface="DejaVu Sans" pitchFamily="2"/>
                <a:cs typeface="DejaVu Sans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79101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tiff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tiff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Contenu Cours  </a:t>
            </a: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CA" sz="2400" b="1" dirty="0" smtClean="0">
                <a:latin typeface="Garamond" panose="02020404030301010803" pitchFamily="18" charset="0"/>
              </a:rPr>
              <a:t>Examen Final</a:t>
            </a:r>
            <a:endParaRPr lang="fr-CA" sz="2400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66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235" y="152400"/>
            <a:ext cx="9304866" cy="1320800"/>
          </a:xfrm>
        </p:spPr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Détails : Bonnes pratiques (</a:t>
            </a:r>
            <a:r>
              <a:rPr lang="fr-CA" b="1" i="1" dirty="0">
                <a:latin typeface="Garamond" panose="02020404030301010803" pitchFamily="18" charset="0"/>
              </a:rPr>
              <a:t>« best practices »</a:t>
            </a:r>
            <a:r>
              <a:rPr lang="fr-CA" b="1" dirty="0">
                <a:latin typeface="Garamond" panose="02020404030301010803" pitchFamily="18" charset="0"/>
              </a:rPr>
              <a:t>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9100" y="1270001"/>
            <a:ext cx="9347200" cy="5587999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CA" sz="2000" b="1" dirty="0">
                <a:latin typeface="Garamond" panose="02020404030301010803" pitchFamily="18" charset="0"/>
              </a:rPr>
              <a:t>Procédures d'intégration</a:t>
            </a:r>
            <a:r>
              <a:rPr lang="fr-CA" sz="2000" dirty="0">
                <a:latin typeface="Garamond" panose="02020404030301010803" pitchFamily="18" charset="0"/>
              </a:rPr>
              <a:t> : que faut-il faire avant/après un « commit » ?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Ex.: Révision de code par un pair </a:t>
            </a:r>
            <a:r>
              <a:rPr lang="fr-CA" sz="2000" dirty="0" smtClean="0">
                <a:latin typeface="Garamond" panose="02020404030301010803" pitchFamily="18" charset="0"/>
              </a:rPr>
              <a:t>avec un outil tel que </a:t>
            </a:r>
            <a:r>
              <a:rPr lang="fr-CA" sz="2000" dirty="0">
                <a:latin typeface="Garamond" panose="02020404030301010803" pitchFamily="18" charset="0"/>
              </a:rPr>
              <a:t>Gerrit.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Ex.: Lancement automatique des tests unitaires.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Procédures de tests et autres activités d'</a:t>
            </a:r>
            <a:r>
              <a:rPr lang="fr-CA" sz="2000" b="1" dirty="0">
                <a:latin typeface="Garamond" panose="02020404030301010803" pitchFamily="18" charset="0"/>
              </a:rPr>
              <a:t>assurance-qualité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Ex.: Chaque « push » de code doit être accompagné des tests unitaires pertinents.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Outils utilisés.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Ex.: Outil d'analyse automatique de la qualité du code source.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Ex.: Profileur de l'utilisation de la mémoire.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Autres pratiques particulières : 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Ex.: programmation en paires (</a:t>
            </a:r>
            <a:r>
              <a:rPr lang="fr-CA" sz="2000" i="1" dirty="0">
                <a:latin typeface="Garamond" panose="02020404030301010803" pitchFamily="18" charset="0"/>
              </a:rPr>
              <a:t>« pair </a:t>
            </a:r>
            <a:r>
              <a:rPr lang="fr-CA" sz="2000" i="1" dirty="0" err="1">
                <a:latin typeface="Garamond" panose="02020404030301010803" pitchFamily="18" charset="0"/>
              </a:rPr>
              <a:t>programming</a:t>
            </a:r>
            <a:r>
              <a:rPr lang="fr-CA" sz="2000" i="1" dirty="0">
                <a:latin typeface="Garamond" panose="02020404030301010803" pitchFamily="18" charset="0"/>
              </a:rPr>
              <a:t> »</a:t>
            </a:r>
            <a:r>
              <a:rPr lang="fr-CA" sz="2000" dirty="0">
                <a:latin typeface="Garamond" panose="02020404030301010803" pitchFamily="18" charset="0"/>
              </a:rPr>
              <a:t>).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0955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64432"/>
            <a:ext cx="9838266" cy="1320800"/>
          </a:xfrm>
        </p:spPr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Comment diminuer drastiquement la productivité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830" y="864367"/>
            <a:ext cx="6120606" cy="39876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414259" y="824832"/>
            <a:ext cx="1896805" cy="507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Non-respect des procédures lors du déplacement du satellite NOAA-N Prime :</a:t>
            </a:r>
          </a:p>
          <a:p>
            <a:pPr marR="0" algn="ctr"/>
            <a:endParaRPr lang="fr-CA" b="1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(1) Un technicien a enlevé les vis sans l’indiquer dans le formulaire.</a:t>
            </a:r>
          </a:p>
          <a:p>
            <a:pPr marR="0" algn="ctr"/>
            <a:endParaRPr lang="fr-CA" b="1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(2) L’équipe a déplacé le satellite sans vérifier d’abord si les vis étaient présentes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858830" y="5079014"/>
            <a:ext cx="60960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Coûts directs pour Lockheed Martin : 165M$</a:t>
            </a:r>
            <a:endParaRPr lang="fr-CA" sz="1400" b="1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sans compter les impacts du retard de livraison.</a:t>
            </a:r>
            <a:endParaRPr lang="fr-CA" sz="14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63323" y="6107682"/>
            <a:ext cx="6887013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sz="1500" dirty="0">
                <a:solidFill>
                  <a:prstClr val="black"/>
                </a:solidFill>
                <a:latin typeface="Garamond" panose="02020404030301010803" pitchFamily="18" charset="0"/>
              </a:rPr>
              <a:t>Voir : https://space.stackexchange.com/questions/1783/was-the-noaa-n-prime-satellite-really-dropped-on-the-floor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2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CA" b="1" dirty="0" smtClean="0">
                <a:latin typeface="Garamond" panose="02020404030301010803" pitchFamily="18" charset="0"/>
              </a:rPr>
              <a:t>Exercices</a:t>
            </a:r>
            <a:endParaRPr lang="fr-CA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829356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90500"/>
            <a:ext cx="8596668" cy="1320800"/>
          </a:xfrm>
        </p:spPr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Exercice 1</a:t>
            </a: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70934" y="1271589"/>
            <a:ext cx="11794066" cy="509111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requis, conception, codage &amp; intégration introduisent 25% des </a:t>
            </a:r>
            <a:r>
              <a:rPr lang="fr-CA" sz="2000" dirty="0" smtClean="0">
                <a:latin typeface="Garamond" panose="02020404030301010803" pitchFamily="18" charset="0"/>
              </a:rPr>
              <a:t>défauts</a:t>
            </a: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par </a:t>
            </a:r>
            <a:r>
              <a:rPr lang="fr-CA" sz="2000" dirty="0">
                <a:latin typeface="Garamond" panose="02020404030301010803" pitchFamily="18" charset="0"/>
              </a:rPr>
              <a:t>défaut des révisions de requis (efficacité de 40%, coût pour</a:t>
            </a:r>
            <a:br>
              <a:rPr lang="fr-CA" sz="2000" dirty="0">
                <a:latin typeface="Garamond" panose="02020404030301010803" pitchFamily="18" charset="0"/>
              </a:rPr>
            </a:br>
            <a:r>
              <a:rPr lang="fr-CA" sz="2000" dirty="0">
                <a:latin typeface="Garamond" panose="02020404030301010803" pitchFamily="18" charset="0"/>
              </a:rPr>
              <a:t>enlever des bogues de 1$ par bogue), des tests unitaires (40%, 10$</a:t>
            </a:r>
            <a:br>
              <a:rPr lang="fr-CA" sz="2000" dirty="0">
                <a:latin typeface="Garamond" panose="02020404030301010803" pitchFamily="18" charset="0"/>
              </a:rPr>
            </a:br>
            <a:r>
              <a:rPr lang="fr-CA" sz="2000" dirty="0">
                <a:latin typeface="Garamond" panose="02020404030301010803" pitchFamily="18" charset="0"/>
              </a:rPr>
              <a:t>par bogue) et des tests d’intégration (50%, 20$ par </a:t>
            </a:r>
            <a:r>
              <a:rPr lang="fr-CA" sz="2000" dirty="0" smtClean="0">
                <a:latin typeface="Garamond" panose="02020404030301010803" pitchFamily="18" charset="0"/>
              </a:rPr>
              <a:t>bogue)</a:t>
            </a: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résoudre </a:t>
            </a:r>
            <a:r>
              <a:rPr lang="fr-CA" sz="2000" dirty="0">
                <a:latin typeface="Garamond" panose="02020404030301010803" pitchFamily="18" charset="0"/>
              </a:rPr>
              <a:t>les bogues rapportés par utilisateur: 40$ par </a:t>
            </a:r>
            <a:r>
              <a:rPr lang="fr-CA" sz="2000" dirty="0" smtClean="0">
                <a:latin typeface="Garamond" panose="02020404030301010803" pitchFamily="18" charset="0"/>
              </a:rPr>
              <a:t>bogue</a:t>
            </a: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lequel </a:t>
            </a:r>
            <a:r>
              <a:rPr lang="fr-CA" sz="2000" dirty="0">
                <a:latin typeface="Garamond" panose="02020404030301010803" pitchFamily="18" charset="0"/>
              </a:rPr>
              <a:t>est mieux pour ajouter (#bogues trouvés + coût</a:t>
            </a:r>
            <a:r>
              <a:rPr lang="fr-CA" sz="2000" dirty="0" smtClean="0">
                <a:latin typeface="Garamond" panose="02020404030301010803" pitchFamily="18" charset="0"/>
              </a:rPr>
              <a:t>)?</a:t>
            </a:r>
            <a:endParaRPr lang="fr-CA" sz="20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fr-CA" sz="1800" dirty="0" smtClean="0">
                <a:latin typeface="Garamond" panose="02020404030301010803" pitchFamily="18" charset="0"/>
              </a:rPr>
              <a:t> </a:t>
            </a:r>
            <a:r>
              <a:rPr lang="fr-CA" sz="1800" dirty="0">
                <a:latin typeface="Garamond" panose="02020404030301010803" pitchFamily="18" charset="0"/>
              </a:rPr>
              <a:t>inspections formelles des requis (configuration A ; efficacité de</a:t>
            </a:r>
            <a:br>
              <a:rPr lang="fr-CA" sz="1800" dirty="0">
                <a:latin typeface="Garamond" panose="02020404030301010803" pitchFamily="18" charset="0"/>
              </a:rPr>
            </a:br>
            <a:r>
              <a:rPr lang="fr-CA" sz="1800" dirty="0">
                <a:latin typeface="Garamond" panose="02020404030301010803" pitchFamily="18" charset="0"/>
              </a:rPr>
              <a:t>67%, coût pour enlever des bogues de 1$ par </a:t>
            </a:r>
            <a:r>
              <a:rPr lang="fr-CA" sz="1800" dirty="0" smtClean="0">
                <a:latin typeface="Garamond" panose="02020404030301010803" pitchFamily="18" charset="0"/>
              </a:rPr>
              <a:t>bogue</a:t>
            </a:r>
            <a:endParaRPr lang="fr-CA" sz="1800" dirty="0">
              <a:latin typeface="Garamond" panose="02020404030301010803" pitchFamily="18" charset="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lphaUcPeriod"/>
            </a:pPr>
            <a:r>
              <a:rPr lang="fr-CA" sz="1800" dirty="0" smtClean="0">
                <a:latin typeface="Garamond" panose="02020404030301010803" pitchFamily="18" charset="0"/>
              </a:rPr>
              <a:t>Inspection de la </a:t>
            </a:r>
            <a:r>
              <a:rPr lang="fr-CA" sz="1800" dirty="0">
                <a:latin typeface="Garamond" panose="02020404030301010803" pitchFamily="18" charset="0"/>
              </a:rPr>
              <a:t>conception (configuration B ; efficacité de 50%, coût pour enlever</a:t>
            </a:r>
            <a:br>
              <a:rPr lang="fr-CA" sz="1800" dirty="0">
                <a:latin typeface="Garamond" panose="02020404030301010803" pitchFamily="18" charset="0"/>
              </a:rPr>
            </a:br>
            <a:r>
              <a:rPr lang="fr-CA" sz="1800" dirty="0">
                <a:latin typeface="Garamond" panose="02020404030301010803" pitchFamily="18" charset="0"/>
              </a:rPr>
              <a:t>des bogues de 5$ par bogue) 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857449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95034" y="3111500"/>
            <a:ext cx="8596668" cy="1320800"/>
          </a:xfrm>
        </p:spPr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Solution Exercice 1</a:t>
            </a:r>
            <a:endParaRPr lang="fr-CA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8508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98034" y="2743200"/>
            <a:ext cx="8596668" cy="1320800"/>
          </a:xfrm>
        </p:spPr>
        <p:txBody>
          <a:bodyPr>
            <a:normAutofit fontScale="90000"/>
          </a:bodyPr>
          <a:lstStyle/>
          <a:p>
            <a:pPr algn="ctr">
              <a:lnSpc>
                <a:spcPct val="200000"/>
              </a:lnSpc>
            </a:pPr>
            <a:r>
              <a:rPr lang="fr-CA" b="1" dirty="0">
                <a:latin typeface="Garamond" panose="02020404030301010803" pitchFamily="18" charset="0"/>
              </a:rPr>
              <a:t>Simulation de QA : Solution</a:t>
            </a:r>
            <a:br>
              <a:rPr lang="fr-CA" b="1" dirty="0">
                <a:latin typeface="Garamond" panose="02020404030301010803" pitchFamily="18" charset="0"/>
              </a:rPr>
            </a:br>
            <a:r>
              <a:rPr lang="fr-CA" b="1" dirty="0" smtClean="0">
                <a:latin typeface="Garamond" panose="02020404030301010803" pitchFamily="18" charset="0"/>
              </a:rPr>
              <a:t>	Approche </a:t>
            </a:r>
            <a:r>
              <a:rPr lang="fr-CA" b="1" dirty="0">
                <a:latin typeface="Garamond" panose="02020404030301010803" pitchFamily="18" charset="0"/>
              </a:rPr>
              <a:t>de base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8081135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55" y="127000"/>
            <a:ext cx="8577241" cy="65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43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61" y="0"/>
            <a:ext cx="8924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9546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75" y="203199"/>
            <a:ext cx="8460567" cy="65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8563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55" y="0"/>
            <a:ext cx="8932945" cy="68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027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8" y="0"/>
            <a:ext cx="8797072" cy="676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80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Cercle vicieux de la conception</a:t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Je ne peux pas savoir comment faire la conception sans écrire du code.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Je ne peux pas savoir quoi coder si je n'ai pas fait la conception.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endParaRPr lang="fr-CA" sz="2000" dirty="0" smtClean="0">
              <a:latin typeface="Garamond" panose="02020404030301010803" pitchFamily="18" charset="0"/>
            </a:endParaRPr>
          </a:p>
          <a:p>
            <a:r>
              <a:rPr lang="fr-CA" sz="2000" dirty="0" smtClean="0">
                <a:latin typeface="Garamond" panose="02020404030301010803" pitchFamily="18" charset="0"/>
              </a:rPr>
              <a:t>Importance </a:t>
            </a:r>
            <a:r>
              <a:rPr lang="fr-CA" sz="2000" dirty="0">
                <a:latin typeface="Garamond" panose="02020404030301010803" pitchFamily="18" charset="0"/>
              </a:rPr>
              <a:t>des approches itératives, incluant du prototypage, afin de valider/corriger nos </a:t>
            </a:r>
            <a:r>
              <a:rPr lang="fr-CA" sz="2000" dirty="0" smtClean="0">
                <a:latin typeface="Garamond" panose="02020404030301010803" pitchFamily="18" charset="0"/>
              </a:rPr>
              <a:t>hypothèses</a:t>
            </a:r>
            <a:r>
              <a:rPr lang="fr-CA" sz="2000" dirty="0">
                <a:latin typeface="Garamond" panose="02020404030301010803" pitchFamily="18" charset="0"/>
              </a:rPr>
              <a:t>. 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20" y="2463800"/>
            <a:ext cx="1937809" cy="187487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0589"/>
            <a:ext cx="922421" cy="16660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515" y="1930400"/>
            <a:ext cx="821208" cy="168245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371" y="4338672"/>
            <a:ext cx="6912457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58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37" y="0"/>
            <a:ext cx="8880363" cy="682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66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11" y="114299"/>
            <a:ext cx="8842989" cy="679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434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67" y="0"/>
            <a:ext cx="8840675" cy="679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53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0"/>
            <a:ext cx="8991600" cy="690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423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51" y="0"/>
            <a:ext cx="8924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145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48" y="0"/>
            <a:ext cx="9055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1986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0" y="267439"/>
            <a:ext cx="8768220" cy="65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493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 algn="ctr"/>
            <a:r>
              <a:rPr lang="fr-CA" dirty="0"/>
              <a:t> </a:t>
            </a:r>
            <a:r>
              <a:rPr lang="fr-CA" b="1" dirty="0">
                <a:latin typeface="Garamond" panose="02020404030301010803" pitchFamily="18" charset="0"/>
              </a:rPr>
              <a:t>Simulation de </a:t>
            </a:r>
            <a:r>
              <a:rPr lang="fr-CA" b="1" dirty="0" smtClean="0">
                <a:latin typeface="Garamond" panose="02020404030301010803" pitchFamily="18" charset="0"/>
              </a:rPr>
              <a:t>QA</a:t>
            </a:r>
            <a:br>
              <a:rPr lang="fr-CA" b="1" dirty="0" smtClean="0">
                <a:latin typeface="Garamond" panose="02020404030301010803" pitchFamily="18" charset="0"/>
              </a:rPr>
            </a:br>
            <a:r>
              <a:rPr lang="fr-CA" b="1" dirty="0" smtClean="0">
                <a:latin typeface="Garamond" panose="02020404030301010803" pitchFamily="18" charset="0"/>
              </a:rPr>
              <a:t>  Solution</a:t>
            </a:r>
            <a:r>
              <a:rPr lang="fr-CA" b="1" dirty="0">
                <a:latin typeface="Garamond" panose="02020404030301010803" pitchFamily="18" charset="0"/>
              </a:rPr>
              <a:t/>
            </a:r>
            <a:br>
              <a:rPr lang="fr-CA" b="1" dirty="0">
                <a:latin typeface="Garamond" panose="02020404030301010803" pitchFamily="18" charset="0"/>
              </a:rPr>
            </a:br>
            <a:r>
              <a:rPr lang="fr-CA" b="1" dirty="0">
                <a:latin typeface="Garamond" panose="02020404030301010803" pitchFamily="18" charset="0"/>
              </a:rPr>
              <a:t>A- Inspection formelle des requis</a:t>
            </a:r>
            <a:br>
              <a:rPr lang="fr-CA" b="1" dirty="0">
                <a:latin typeface="Garamond" panose="02020404030301010803" pitchFamily="18" charset="0"/>
              </a:rPr>
            </a:br>
            <a:r>
              <a:rPr lang="fr-CA" b="1" dirty="0">
                <a:latin typeface="Garamond" panose="02020404030301010803" pitchFamily="18" charset="0"/>
              </a:rPr>
              <a:t/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3570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1784789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Requis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784789" y="1959513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Conception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1784789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Codage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784789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Intégration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4005570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Rév. requis</a:t>
            </a:r>
          </a:p>
        </p:txBody>
      </p:sp>
      <p:sp>
        <p:nvSpPr>
          <p:cNvPr id="7" name="Straight Connector 6"/>
          <p:cNvSpPr/>
          <p:nvPr/>
        </p:nvSpPr>
        <p:spPr>
          <a:xfrm>
            <a:off x="3156448" y="849123"/>
            <a:ext cx="84912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3156448" y="2220782"/>
            <a:ext cx="280863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3156448" y="3592441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>
            <a:off x="3156448" y="4898782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398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725" y="195951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725" y="333117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725" y="463751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5" name="Straight Connector 14"/>
          <p:cNvSpPr/>
          <p:nvPr/>
        </p:nvSpPr>
        <p:spPr>
          <a:xfrm>
            <a:off x="8055230" y="65317"/>
            <a:ext cx="0" cy="6727661"/>
          </a:xfrm>
          <a:prstGeom prst="line">
            <a:avLst/>
          </a:prstGeom>
          <a:noFill/>
          <a:ln w="0">
            <a:solidFill>
              <a:srgbClr val="FF330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6" name="Straight Connector 15"/>
          <p:cNvSpPr/>
          <p:nvPr/>
        </p:nvSpPr>
        <p:spPr>
          <a:xfrm>
            <a:off x="5377229" y="849123"/>
            <a:ext cx="2808634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5986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499" y="66558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5965083" y="2220782"/>
            <a:ext cx="22207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133" y="88178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85863" y="65318"/>
            <a:ext cx="173615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Défauts détectés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5279253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unitaires</a:t>
            </a:r>
          </a:p>
        </p:txBody>
      </p:sp>
      <p:sp>
        <p:nvSpPr>
          <p:cNvPr id="23" name="Straight Connector 22"/>
          <p:cNvSpPr/>
          <p:nvPr/>
        </p:nvSpPr>
        <p:spPr>
          <a:xfrm>
            <a:off x="5963450" y="2220782"/>
            <a:ext cx="0" cy="111039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6650913" y="3592441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5" name="Straight Connector 24"/>
          <p:cNvSpPr/>
          <p:nvPr/>
        </p:nvSpPr>
        <p:spPr>
          <a:xfrm>
            <a:off x="5965083" y="3853709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6" name="Freeform: Shape 25"/>
          <p:cNvSpPr/>
          <p:nvPr/>
        </p:nvSpPr>
        <p:spPr>
          <a:xfrm>
            <a:off x="5279253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intégr.</a:t>
            </a:r>
          </a:p>
        </p:txBody>
      </p:sp>
      <p:sp>
        <p:nvSpPr>
          <p:cNvPr id="27" name="Straight Connector 26"/>
          <p:cNvSpPr/>
          <p:nvPr/>
        </p:nvSpPr>
        <p:spPr>
          <a:xfrm>
            <a:off x="6650913" y="4882780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>
            <a:off x="5966389" y="5160051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>
            <a:off x="1654154" y="5747905"/>
            <a:ext cx="8883125" cy="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  <a:ds d="197000" sp="197000"/>
              <a:ds d="197000" sp="197000"/>
              <a:ds d="720000" sp="197000"/>
              <a:ds d="720000" sp="197000"/>
              <a:ds d="720000" sp="197000"/>
            </a:custDash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0" name="Freeform: Shape 29"/>
          <p:cNvSpPr/>
          <p:nvPr/>
        </p:nvSpPr>
        <p:spPr>
          <a:xfrm>
            <a:off x="5279253" y="127368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Insp.form. req.</a:t>
            </a:r>
          </a:p>
        </p:txBody>
      </p:sp>
      <p:sp>
        <p:nvSpPr>
          <p:cNvPr id="31" name="Straight Connector 30"/>
          <p:cNvSpPr/>
          <p:nvPr/>
        </p:nvSpPr>
        <p:spPr>
          <a:xfrm>
            <a:off x="5965083" y="849123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2" name="Straight Connector 31"/>
          <p:cNvSpPr/>
          <p:nvPr/>
        </p:nvSpPr>
        <p:spPr>
          <a:xfrm>
            <a:off x="6650913" y="1534952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5965083" y="1796221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949211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1784789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Requis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784789" y="1959513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Conception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1784789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Codage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784789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Intégration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4005570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Rév. requis</a:t>
            </a:r>
          </a:p>
        </p:txBody>
      </p:sp>
      <p:sp>
        <p:nvSpPr>
          <p:cNvPr id="7" name="Straight Connector 6"/>
          <p:cNvSpPr/>
          <p:nvPr/>
        </p:nvSpPr>
        <p:spPr>
          <a:xfrm>
            <a:off x="3156448" y="849123"/>
            <a:ext cx="84912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3156448" y="2220782"/>
            <a:ext cx="280863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3156448" y="3592441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>
            <a:off x="3156448" y="4898782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398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725" y="195951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725" y="333117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725" y="463751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5" name="Straight Connector 14"/>
          <p:cNvSpPr/>
          <p:nvPr/>
        </p:nvSpPr>
        <p:spPr>
          <a:xfrm>
            <a:off x="8055230" y="65317"/>
            <a:ext cx="0" cy="6727661"/>
          </a:xfrm>
          <a:prstGeom prst="line">
            <a:avLst/>
          </a:prstGeom>
          <a:noFill/>
          <a:ln w="0">
            <a:solidFill>
              <a:srgbClr val="FF330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6" name="Straight Connector 15"/>
          <p:cNvSpPr/>
          <p:nvPr/>
        </p:nvSpPr>
        <p:spPr>
          <a:xfrm>
            <a:off x="5377229" y="849123"/>
            <a:ext cx="2808634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5986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499" y="66558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5965083" y="2220782"/>
            <a:ext cx="22207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133" y="88178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185863" y="65318"/>
            <a:ext cx="173615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Défauts détectés</a:t>
            </a:r>
          </a:p>
        </p:txBody>
      </p:sp>
      <p:sp>
        <p:nvSpPr>
          <p:cNvPr id="22" name="Freeform: Shape 21"/>
          <p:cNvSpPr/>
          <p:nvPr/>
        </p:nvSpPr>
        <p:spPr>
          <a:xfrm>
            <a:off x="5279253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unitaires</a:t>
            </a:r>
          </a:p>
        </p:txBody>
      </p:sp>
      <p:sp>
        <p:nvSpPr>
          <p:cNvPr id="23" name="Straight Connector 22"/>
          <p:cNvSpPr/>
          <p:nvPr/>
        </p:nvSpPr>
        <p:spPr>
          <a:xfrm>
            <a:off x="5963450" y="2220782"/>
            <a:ext cx="0" cy="111039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6650913" y="3592441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5" name="Straight Connector 24"/>
          <p:cNvSpPr/>
          <p:nvPr/>
        </p:nvSpPr>
        <p:spPr>
          <a:xfrm>
            <a:off x="5965083" y="3853709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6" name="Freeform: Shape 25"/>
          <p:cNvSpPr/>
          <p:nvPr/>
        </p:nvSpPr>
        <p:spPr>
          <a:xfrm>
            <a:off x="5279253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intégr.</a:t>
            </a:r>
          </a:p>
        </p:txBody>
      </p:sp>
      <p:sp>
        <p:nvSpPr>
          <p:cNvPr id="27" name="Straight Connector 26"/>
          <p:cNvSpPr/>
          <p:nvPr/>
        </p:nvSpPr>
        <p:spPr>
          <a:xfrm>
            <a:off x="6650913" y="4882780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8" name="Straight Connector 27"/>
          <p:cNvSpPr/>
          <p:nvPr/>
        </p:nvSpPr>
        <p:spPr>
          <a:xfrm>
            <a:off x="5966389" y="5160051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9" name="Straight Connector 28"/>
          <p:cNvSpPr/>
          <p:nvPr/>
        </p:nvSpPr>
        <p:spPr>
          <a:xfrm>
            <a:off x="1654154" y="5747905"/>
            <a:ext cx="8883125" cy="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  <a:ds d="197000" sp="197000"/>
              <a:ds d="197000" sp="197000"/>
              <a:ds d="720000" sp="197000"/>
              <a:ds d="720000" sp="197000"/>
              <a:ds d="720000" sp="197000"/>
            </a:custDash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0" name="Freeform: Shape 29"/>
          <p:cNvSpPr/>
          <p:nvPr/>
        </p:nvSpPr>
        <p:spPr>
          <a:xfrm>
            <a:off x="5279253" y="127368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Insp.form. req.</a:t>
            </a:r>
          </a:p>
        </p:txBody>
      </p:sp>
      <p:sp>
        <p:nvSpPr>
          <p:cNvPr id="31" name="Straight Connector 30"/>
          <p:cNvSpPr/>
          <p:nvPr/>
        </p:nvSpPr>
        <p:spPr>
          <a:xfrm>
            <a:off x="5965083" y="849123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2" name="Straight Connector 31"/>
          <p:cNvSpPr/>
          <p:nvPr/>
        </p:nvSpPr>
        <p:spPr>
          <a:xfrm>
            <a:off x="6650913" y="1534952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75473" y="1253435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34" name="Straight Connector 33"/>
          <p:cNvSpPr/>
          <p:nvPr/>
        </p:nvSpPr>
        <p:spPr>
          <a:xfrm>
            <a:off x="5965083" y="1796221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65083" y="1775972"/>
            <a:ext cx="28132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5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16825" y="135141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</p:spTree>
    <p:extLst>
      <p:ext uri="{BB962C8B-B14F-4D97-AF65-F5344CB8AC3E}">
        <p14:creationId xmlns:p14="http://schemas.microsoft.com/office/powerpoint/2010/main" val="2878270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Cercle vicieux de la conception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Le génie logiciel attaque des problèmes dit « difficiles » (</a:t>
            </a:r>
            <a:r>
              <a:rPr lang="fr-CA" sz="2000" i="1" dirty="0" err="1">
                <a:latin typeface="Garamond" panose="02020404030301010803" pitchFamily="18" charset="0"/>
              </a:rPr>
              <a:t>wicked</a:t>
            </a:r>
            <a:r>
              <a:rPr lang="fr-CA" sz="2000" dirty="0">
                <a:latin typeface="Garamond" panose="02020404030301010803" pitchFamily="18" charset="0"/>
              </a:rPr>
              <a:t>). 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Le </a:t>
            </a:r>
            <a:r>
              <a:rPr lang="fr-CA" sz="2000" b="1" dirty="0">
                <a:latin typeface="Garamond" panose="02020404030301010803" pitchFamily="18" charset="0"/>
              </a:rPr>
              <a:t>problème à résoudre</a:t>
            </a:r>
            <a:r>
              <a:rPr lang="fr-CA" sz="2000" dirty="0">
                <a:latin typeface="Garamond" panose="02020404030301010803" pitchFamily="18" charset="0"/>
              </a:rPr>
              <a:t> n’est pas clairement défini.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Par opposition : 4+7=x est un problème clairement défini.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La </a:t>
            </a:r>
            <a:r>
              <a:rPr lang="fr-CA" sz="2000" b="1" dirty="0">
                <a:latin typeface="Garamond" panose="02020404030301010803" pitchFamily="18" charset="0"/>
              </a:rPr>
              <a:t>solution optimale</a:t>
            </a:r>
            <a:r>
              <a:rPr lang="fr-CA" sz="2000" dirty="0">
                <a:latin typeface="Garamond" panose="02020404030301010803" pitchFamily="18" charset="0"/>
              </a:rPr>
              <a:t> n’est pas clairement définie.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Par opposition en génie métallurgique : 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146" y="4527770"/>
            <a:ext cx="5874856" cy="206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74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1784789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Requis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784789" y="1959513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Conception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1784789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Codage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784789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Intégration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4005570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Rév. requis</a:t>
            </a:r>
          </a:p>
        </p:txBody>
      </p:sp>
      <p:sp>
        <p:nvSpPr>
          <p:cNvPr id="7" name="Straight Connector 6"/>
          <p:cNvSpPr/>
          <p:nvPr/>
        </p:nvSpPr>
        <p:spPr>
          <a:xfrm>
            <a:off x="3156448" y="849123"/>
            <a:ext cx="84912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3156448" y="2220782"/>
            <a:ext cx="280863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3156448" y="3592441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>
            <a:off x="3156448" y="4898782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398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725" y="195951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725" y="333117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725" y="463751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5" name="Straight Connector 14"/>
          <p:cNvSpPr/>
          <p:nvPr/>
        </p:nvSpPr>
        <p:spPr>
          <a:xfrm>
            <a:off x="8055230" y="65317"/>
            <a:ext cx="0" cy="6727661"/>
          </a:xfrm>
          <a:prstGeom prst="line">
            <a:avLst/>
          </a:prstGeom>
          <a:noFill/>
          <a:ln w="0">
            <a:solidFill>
              <a:srgbClr val="FF330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6" name="Straight Connector 15"/>
          <p:cNvSpPr/>
          <p:nvPr/>
        </p:nvSpPr>
        <p:spPr>
          <a:xfrm>
            <a:off x="5377229" y="849123"/>
            <a:ext cx="2808634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5986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499" y="66558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5965083" y="2220782"/>
            <a:ext cx="22207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133" y="88178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49156" y="2024830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0$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5863" y="65318"/>
            <a:ext cx="173615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Défauts détectés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5279253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unitaires</a:t>
            </a:r>
          </a:p>
        </p:txBody>
      </p:sp>
      <p:sp>
        <p:nvSpPr>
          <p:cNvPr id="24" name="Straight Connector 23"/>
          <p:cNvSpPr/>
          <p:nvPr/>
        </p:nvSpPr>
        <p:spPr>
          <a:xfrm>
            <a:off x="5963450" y="2220782"/>
            <a:ext cx="0" cy="111039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0791" y="261268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30</a:t>
            </a:r>
          </a:p>
        </p:txBody>
      </p:sp>
      <p:sp>
        <p:nvSpPr>
          <p:cNvPr id="26" name="Straight Connector 25"/>
          <p:cNvSpPr/>
          <p:nvPr/>
        </p:nvSpPr>
        <p:spPr>
          <a:xfrm>
            <a:off x="6650913" y="3592441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7" name="Straight Connector 26"/>
          <p:cNvSpPr/>
          <p:nvPr/>
        </p:nvSpPr>
        <p:spPr>
          <a:xfrm>
            <a:off x="5965083" y="3853709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8" name="Freeform: Shape 27"/>
          <p:cNvSpPr/>
          <p:nvPr/>
        </p:nvSpPr>
        <p:spPr>
          <a:xfrm>
            <a:off x="5279253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intégr.</a:t>
            </a:r>
          </a:p>
        </p:txBody>
      </p:sp>
      <p:sp>
        <p:nvSpPr>
          <p:cNvPr id="29" name="Straight Connector 28"/>
          <p:cNvSpPr/>
          <p:nvPr/>
        </p:nvSpPr>
        <p:spPr>
          <a:xfrm>
            <a:off x="6650913" y="4882780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0" name="Straight Connector 29"/>
          <p:cNvSpPr/>
          <p:nvPr/>
        </p:nvSpPr>
        <p:spPr>
          <a:xfrm>
            <a:off x="5966389" y="5160051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1" name="Straight Connector 30"/>
          <p:cNvSpPr/>
          <p:nvPr/>
        </p:nvSpPr>
        <p:spPr>
          <a:xfrm>
            <a:off x="1654154" y="5747905"/>
            <a:ext cx="8883125" cy="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  <a:ds d="197000" sp="197000"/>
              <a:ds d="197000" sp="197000"/>
              <a:ds d="720000" sp="197000"/>
              <a:ds d="720000" sp="197000"/>
              <a:ds d="720000" sp="197000"/>
            </a:custDash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2" name="Freeform: Shape 31"/>
          <p:cNvSpPr/>
          <p:nvPr/>
        </p:nvSpPr>
        <p:spPr>
          <a:xfrm>
            <a:off x="5279253" y="127368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Insp.form. req.</a:t>
            </a:r>
          </a:p>
        </p:txBody>
      </p:sp>
      <p:sp>
        <p:nvSpPr>
          <p:cNvPr id="33" name="Straight Connector 32"/>
          <p:cNvSpPr/>
          <p:nvPr/>
        </p:nvSpPr>
        <p:spPr>
          <a:xfrm>
            <a:off x="5965083" y="849123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4" name="Straight Connector 33"/>
          <p:cNvSpPr/>
          <p:nvPr/>
        </p:nvSpPr>
        <p:spPr>
          <a:xfrm>
            <a:off x="6650913" y="1534952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075473" y="1253435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36" name="Straight Connector 35"/>
          <p:cNvSpPr/>
          <p:nvPr/>
        </p:nvSpPr>
        <p:spPr>
          <a:xfrm>
            <a:off x="5965083" y="1796221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65083" y="1775972"/>
            <a:ext cx="28132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316825" y="135141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</p:spTree>
    <p:extLst>
      <p:ext uri="{BB962C8B-B14F-4D97-AF65-F5344CB8AC3E}">
        <p14:creationId xmlns:p14="http://schemas.microsoft.com/office/powerpoint/2010/main" val="9551788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1784789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Requis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784789" y="1959513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Conception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1784789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Codage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784789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Intégration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4005570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Rév. requis</a:t>
            </a:r>
          </a:p>
        </p:txBody>
      </p:sp>
      <p:sp>
        <p:nvSpPr>
          <p:cNvPr id="7" name="Straight Connector 6"/>
          <p:cNvSpPr/>
          <p:nvPr/>
        </p:nvSpPr>
        <p:spPr>
          <a:xfrm>
            <a:off x="3156448" y="849123"/>
            <a:ext cx="84912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3156448" y="2220782"/>
            <a:ext cx="280863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3156448" y="3592441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>
            <a:off x="3156448" y="4898782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398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725" y="195951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725" y="333117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725" y="463751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5" name="Straight Connector 14"/>
          <p:cNvSpPr/>
          <p:nvPr/>
        </p:nvSpPr>
        <p:spPr>
          <a:xfrm>
            <a:off x="8055230" y="65317"/>
            <a:ext cx="0" cy="6727661"/>
          </a:xfrm>
          <a:prstGeom prst="line">
            <a:avLst/>
          </a:prstGeom>
          <a:noFill/>
          <a:ln w="0">
            <a:solidFill>
              <a:srgbClr val="FF330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6" name="Straight Connector 15"/>
          <p:cNvSpPr/>
          <p:nvPr/>
        </p:nvSpPr>
        <p:spPr>
          <a:xfrm>
            <a:off x="5377229" y="849123"/>
            <a:ext cx="2808634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5986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499" y="66558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5965083" y="2220782"/>
            <a:ext cx="22207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133" y="88178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49156" y="2024830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0$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5863" y="65318"/>
            <a:ext cx="173615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Défauts détectés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5279253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unitaires</a:t>
            </a:r>
          </a:p>
        </p:txBody>
      </p:sp>
      <p:sp>
        <p:nvSpPr>
          <p:cNvPr id="24" name="Straight Connector 23"/>
          <p:cNvSpPr/>
          <p:nvPr/>
        </p:nvSpPr>
        <p:spPr>
          <a:xfrm>
            <a:off x="5963450" y="2220782"/>
            <a:ext cx="0" cy="111039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0791" y="261268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30</a:t>
            </a:r>
          </a:p>
        </p:txBody>
      </p:sp>
      <p:sp>
        <p:nvSpPr>
          <p:cNvPr id="26" name="Straight Connector 25"/>
          <p:cNvSpPr/>
          <p:nvPr/>
        </p:nvSpPr>
        <p:spPr>
          <a:xfrm>
            <a:off x="6650913" y="3592441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7" name="Straight Connector 26"/>
          <p:cNvSpPr/>
          <p:nvPr/>
        </p:nvSpPr>
        <p:spPr>
          <a:xfrm>
            <a:off x="5965083" y="3853709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74166" y="331092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31118" y="4082319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33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16825" y="3408899"/>
            <a:ext cx="96812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22 x 10$</a:t>
            </a:r>
          </a:p>
        </p:txBody>
      </p:sp>
      <p:sp>
        <p:nvSpPr>
          <p:cNvPr id="31" name="Freeform: Shape 30"/>
          <p:cNvSpPr/>
          <p:nvPr/>
        </p:nvSpPr>
        <p:spPr>
          <a:xfrm>
            <a:off x="5279253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intégr.</a:t>
            </a:r>
          </a:p>
        </p:txBody>
      </p:sp>
      <p:sp>
        <p:nvSpPr>
          <p:cNvPr id="32" name="Straight Connector 31"/>
          <p:cNvSpPr/>
          <p:nvPr/>
        </p:nvSpPr>
        <p:spPr>
          <a:xfrm>
            <a:off x="6650913" y="4882780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3" name="Straight Connector 32"/>
          <p:cNvSpPr/>
          <p:nvPr/>
        </p:nvSpPr>
        <p:spPr>
          <a:xfrm>
            <a:off x="5966389" y="5160051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4" name="Straight Connector 33"/>
          <p:cNvSpPr/>
          <p:nvPr/>
        </p:nvSpPr>
        <p:spPr>
          <a:xfrm>
            <a:off x="1654154" y="5747905"/>
            <a:ext cx="8883125" cy="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  <a:ds d="197000" sp="197000"/>
              <a:ds d="197000" sp="197000"/>
              <a:ds d="720000" sp="197000"/>
              <a:ds d="720000" sp="197000"/>
              <a:ds d="720000" sp="197000"/>
            </a:custDash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5" name="Freeform: Shape 34"/>
          <p:cNvSpPr/>
          <p:nvPr/>
        </p:nvSpPr>
        <p:spPr>
          <a:xfrm>
            <a:off x="5279253" y="127368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Insp.form. req.</a:t>
            </a:r>
          </a:p>
        </p:txBody>
      </p:sp>
      <p:sp>
        <p:nvSpPr>
          <p:cNvPr id="36" name="Straight Connector 35"/>
          <p:cNvSpPr/>
          <p:nvPr/>
        </p:nvSpPr>
        <p:spPr>
          <a:xfrm>
            <a:off x="5965083" y="849123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7" name="Straight Connector 36"/>
          <p:cNvSpPr/>
          <p:nvPr/>
        </p:nvSpPr>
        <p:spPr>
          <a:xfrm>
            <a:off x="6650913" y="1534952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075473" y="1253435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39" name="Straight Connector 38"/>
          <p:cNvSpPr/>
          <p:nvPr/>
        </p:nvSpPr>
        <p:spPr>
          <a:xfrm>
            <a:off x="5965083" y="1796221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65083" y="1775972"/>
            <a:ext cx="28132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16825" y="135141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</p:spTree>
    <p:extLst>
      <p:ext uri="{BB962C8B-B14F-4D97-AF65-F5344CB8AC3E}">
        <p14:creationId xmlns:p14="http://schemas.microsoft.com/office/powerpoint/2010/main" val="27821029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1784789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Requis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784789" y="1959513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Conception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1784789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Codage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784789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Intégration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4005570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Rév. requis</a:t>
            </a:r>
          </a:p>
        </p:txBody>
      </p:sp>
      <p:sp>
        <p:nvSpPr>
          <p:cNvPr id="7" name="Straight Connector 6"/>
          <p:cNvSpPr/>
          <p:nvPr/>
        </p:nvSpPr>
        <p:spPr>
          <a:xfrm>
            <a:off x="3156448" y="849123"/>
            <a:ext cx="84912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3156448" y="2220782"/>
            <a:ext cx="280863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3156448" y="3592441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>
            <a:off x="3156448" y="4898782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398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725" y="195951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725" y="333117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725" y="463751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5" name="Straight Connector 14"/>
          <p:cNvSpPr/>
          <p:nvPr/>
        </p:nvSpPr>
        <p:spPr>
          <a:xfrm>
            <a:off x="8055230" y="65317"/>
            <a:ext cx="0" cy="6727661"/>
          </a:xfrm>
          <a:prstGeom prst="line">
            <a:avLst/>
          </a:prstGeom>
          <a:noFill/>
          <a:ln w="0">
            <a:solidFill>
              <a:srgbClr val="FF330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6" name="Straight Connector 15"/>
          <p:cNvSpPr/>
          <p:nvPr/>
        </p:nvSpPr>
        <p:spPr>
          <a:xfrm>
            <a:off x="5377229" y="849123"/>
            <a:ext cx="2808634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5986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499" y="66558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5965083" y="2220782"/>
            <a:ext cx="22207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133" y="88178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49156" y="2024830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0$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5863" y="65318"/>
            <a:ext cx="173615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Défauts détectés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5279253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unitaires</a:t>
            </a:r>
          </a:p>
        </p:txBody>
      </p:sp>
      <p:sp>
        <p:nvSpPr>
          <p:cNvPr id="24" name="Straight Connector 23"/>
          <p:cNvSpPr/>
          <p:nvPr/>
        </p:nvSpPr>
        <p:spPr>
          <a:xfrm>
            <a:off x="5963450" y="2220782"/>
            <a:ext cx="0" cy="111039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0791" y="261268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30</a:t>
            </a:r>
          </a:p>
        </p:txBody>
      </p:sp>
      <p:sp>
        <p:nvSpPr>
          <p:cNvPr id="26" name="Straight Connector 25"/>
          <p:cNvSpPr/>
          <p:nvPr/>
        </p:nvSpPr>
        <p:spPr>
          <a:xfrm>
            <a:off x="6650913" y="3592441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7" name="Straight Connector 26"/>
          <p:cNvSpPr/>
          <p:nvPr/>
        </p:nvSpPr>
        <p:spPr>
          <a:xfrm>
            <a:off x="5965083" y="3853709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74166" y="331092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31118" y="4082319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33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16825" y="3408899"/>
            <a:ext cx="96812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22 x 10$</a:t>
            </a:r>
          </a:p>
        </p:txBody>
      </p:sp>
      <p:sp>
        <p:nvSpPr>
          <p:cNvPr id="31" name="Freeform: Shape 30"/>
          <p:cNvSpPr/>
          <p:nvPr/>
        </p:nvSpPr>
        <p:spPr>
          <a:xfrm>
            <a:off x="5279253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intégr.</a:t>
            </a:r>
          </a:p>
        </p:txBody>
      </p:sp>
      <p:sp>
        <p:nvSpPr>
          <p:cNvPr id="32" name="Straight Connector 31"/>
          <p:cNvSpPr/>
          <p:nvPr/>
        </p:nvSpPr>
        <p:spPr>
          <a:xfrm>
            <a:off x="6650913" y="4882780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74493" y="4617265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29</a:t>
            </a:r>
          </a:p>
        </p:txBody>
      </p:sp>
      <p:sp>
        <p:nvSpPr>
          <p:cNvPr id="34" name="Straight Connector 33"/>
          <p:cNvSpPr/>
          <p:nvPr/>
        </p:nvSpPr>
        <p:spPr>
          <a:xfrm>
            <a:off x="5966389" y="5160051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32424" y="538866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16825" y="4715241"/>
            <a:ext cx="96812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29 x 20$</a:t>
            </a:r>
          </a:p>
        </p:txBody>
      </p:sp>
      <p:sp>
        <p:nvSpPr>
          <p:cNvPr id="37" name="Straight Connector 36"/>
          <p:cNvSpPr/>
          <p:nvPr/>
        </p:nvSpPr>
        <p:spPr>
          <a:xfrm>
            <a:off x="1654154" y="5747905"/>
            <a:ext cx="8883125" cy="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  <a:ds d="197000" sp="197000"/>
              <a:ds d="197000" sp="197000"/>
              <a:ds d="720000" sp="197000"/>
              <a:ds d="720000" sp="197000"/>
              <a:ds d="720000" sp="197000"/>
            </a:custDash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8" name="Freeform: Shape 37"/>
          <p:cNvSpPr/>
          <p:nvPr/>
        </p:nvSpPr>
        <p:spPr>
          <a:xfrm>
            <a:off x="5279253" y="127368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Insp.form. req.</a:t>
            </a:r>
          </a:p>
        </p:txBody>
      </p:sp>
      <p:sp>
        <p:nvSpPr>
          <p:cNvPr id="39" name="Straight Connector 38"/>
          <p:cNvSpPr/>
          <p:nvPr/>
        </p:nvSpPr>
        <p:spPr>
          <a:xfrm>
            <a:off x="5965083" y="849123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0" name="Straight Connector 39"/>
          <p:cNvSpPr/>
          <p:nvPr/>
        </p:nvSpPr>
        <p:spPr>
          <a:xfrm>
            <a:off x="6650913" y="1534952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75473" y="1253435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42" name="Straight Connector 41"/>
          <p:cNvSpPr/>
          <p:nvPr/>
        </p:nvSpPr>
        <p:spPr>
          <a:xfrm>
            <a:off x="5965083" y="1796221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965083" y="1775972"/>
            <a:ext cx="28132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316825" y="135141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</p:spTree>
    <p:extLst>
      <p:ext uri="{BB962C8B-B14F-4D97-AF65-F5344CB8AC3E}">
        <p14:creationId xmlns:p14="http://schemas.microsoft.com/office/powerpoint/2010/main" val="133765940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1784789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Requis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784789" y="1959513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Conception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1784789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Codage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784789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Intégration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4005570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Rév. requis</a:t>
            </a:r>
          </a:p>
        </p:txBody>
      </p:sp>
      <p:sp>
        <p:nvSpPr>
          <p:cNvPr id="7" name="Straight Connector 6"/>
          <p:cNvSpPr/>
          <p:nvPr/>
        </p:nvSpPr>
        <p:spPr>
          <a:xfrm>
            <a:off x="3156448" y="849123"/>
            <a:ext cx="84912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3156448" y="2220782"/>
            <a:ext cx="280863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3156448" y="3592441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>
            <a:off x="3156448" y="4898782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398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725" y="195951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725" y="333117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725" y="463751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5" name="Straight Connector 14"/>
          <p:cNvSpPr/>
          <p:nvPr/>
        </p:nvSpPr>
        <p:spPr>
          <a:xfrm>
            <a:off x="8055230" y="65317"/>
            <a:ext cx="0" cy="6727661"/>
          </a:xfrm>
          <a:prstGeom prst="line">
            <a:avLst/>
          </a:prstGeom>
          <a:noFill/>
          <a:ln w="0">
            <a:solidFill>
              <a:srgbClr val="FF330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6" name="Straight Connector 15"/>
          <p:cNvSpPr/>
          <p:nvPr/>
        </p:nvSpPr>
        <p:spPr>
          <a:xfrm>
            <a:off x="5377229" y="849123"/>
            <a:ext cx="2808634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5986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499" y="66558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5965083" y="2220782"/>
            <a:ext cx="22207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133" y="88178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49156" y="2024830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0$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5863" y="65318"/>
            <a:ext cx="173615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Défauts détectés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5279253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unitaires</a:t>
            </a:r>
          </a:p>
        </p:txBody>
      </p:sp>
      <p:sp>
        <p:nvSpPr>
          <p:cNvPr id="24" name="Straight Connector 23"/>
          <p:cNvSpPr/>
          <p:nvPr/>
        </p:nvSpPr>
        <p:spPr>
          <a:xfrm>
            <a:off x="5963450" y="2220782"/>
            <a:ext cx="0" cy="111039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0791" y="261268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30</a:t>
            </a:r>
          </a:p>
        </p:txBody>
      </p:sp>
      <p:sp>
        <p:nvSpPr>
          <p:cNvPr id="26" name="Straight Connector 25"/>
          <p:cNvSpPr/>
          <p:nvPr/>
        </p:nvSpPr>
        <p:spPr>
          <a:xfrm>
            <a:off x="6650913" y="3592441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7" name="Straight Connector 26"/>
          <p:cNvSpPr/>
          <p:nvPr/>
        </p:nvSpPr>
        <p:spPr>
          <a:xfrm>
            <a:off x="5965083" y="3853709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74166" y="331092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31118" y="4082319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33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16825" y="3408899"/>
            <a:ext cx="96812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22 x 10$</a:t>
            </a:r>
          </a:p>
        </p:txBody>
      </p:sp>
      <p:sp>
        <p:nvSpPr>
          <p:cNvPr id="31" name="Freeform: Shape 30"/>
          <p:cNvSpPr/>
          <p:nvPr/>
        </p:nvSpPr>
        <p:spPr>
          <a:xfrm>
            <a:off x="5279253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intégr.</a:t>
            </a:r>
          </a:p>
        </p:txBody>
      </p:sp>
      <p:sp>
        <p:nvSpPr>
          <p:cNvPr id="32" name="Straight Connector 31"/>
          <p:cNvSpPr/>
          <p:nvPr/>
        </p:nvSpPr>
        <p:spPr>
          <a:xfrm>
            <a:off x="6650913" y="4882780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74493" y="4617265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29</a:t>
            </a:r>
          </a:p>
        </p:txBody>
      </p:sp>
      <p:sp>
        <p:nvSpPr>
          <p:cNvPr id="34" name="Straight Connector 33"/>
          <p:cNvSpPr/>
          <p:nvPr/>
        </p:nvSpPr>
        <p:spPr>
          <a:xfrm>
            <a:off x="5966389" y="5160051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32424" y="538866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16825" y="4715241"/>
            <a:ext cx="96812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29 x 20$</a:t>
            </a:r>
          </a:p>
        </p:txBody>
      </p:sp>
      <p:sp>
        <p:nvSpPr>
          <p:cNvPr id="37" name="Straight Connector 36"/>
          <p:cNvSpPr/>
          <p:nvPr/>
        </p:nvSpPr>
        <p:spPr>
          <a:xfrm>
            <a:off x="1654154" y="5747905"/>
            <a:ext cx="8883125" cy="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  <a:ds d="197000" sp="197000"/>
              <a:ds d="197000" sp="197000"/>
              <a:ds d="720000" sp="197000"/>
              <a:ds d="720000" sp="197000"/>
              <a:ds d="720000" sp="197000"/>
            </a:custDash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50106" y="6009172"/>
            <a:ext cx="10484186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 dirty="0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Coût pour corriger défauts non-détectés (rapportés par l'utilisateur): 29 x 40$ = 1160$. Défauts non-trouvés : 29</a:t>
            </a:r>
          </a:p>
        </p:txBody>
      </p:sp>
      <p:sp>
        <p:nvSpPr>
          <p:cNvPr id="39" name="Freeform: Shape 38"/>
          <p:cNvSpPr/>
          <p:nvPr/>
        </p:nvSpPr>
        <p:spPr>
          <a:xfrm>
            <a:off x="5279253" y="127368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Insp.form. req.</a:t>
            </a:r>
          </a:p>
        </p:txBody>
      </p:sp>
      <p:sp>
        <p:nvSpPr>
          <p:cNvPr id="40" name="Straight Connector 39"/>
          <p:cNvSpPr/>
          <p:nvPr/>
        </p:nvSpPr>
        <p:spPr>
          <a:xfrm>
            <a:off x="5965083" y="849123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1" name="Straight Connector 40"/>
          <p:cNvSpPr/>
          <p:nvPr/>
        </p:nvSpPr>
        <p:spPr>
          <a:xfrm>
            <a:off x="6650913" y="1534952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75473" y="1253435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43" name="Straight Connector 42"/>
          <p:cNvSpPr/>
          <p:nvPr/>
        </p:nvSpPr>
        <p:spPr>
          <a:xfrm>
            <a:off x="5965083" y="1796221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965083" y="1775972"/>
            <a:ext cx="28132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5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16825" y="135141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</p:spTree>
    <p:extLst>
      <p:ext uri="{BB962C8B-B14F-4D97-AF65-F5344CB8AC3E}">
        <p14:creationId xmlns:p14="http://schemas.microsoft.com/office/powerpoint/2010/main" val="82177905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/>
        </p:nvSpPr>
        <p:spPr>
          <a:xfrm>
            <a:off x="1784789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Requis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784789" y="1959513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Conception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1784789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Codage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1784789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Intégration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4005570" y="58785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Rév. requis</a:t>
            </a:r>
          </a:p>
        </p:txBody>
      </p:sp>
      <p:sp>
        <p:nvSpPr>
          <p:cNvPr id="7" name="Straight Connector 6"/>
          <p:cNvSpPr/>
          <p:nvPr/>
        </p:nvSpPr>
        <p:spPr>
          <a:xfrm>
            <a:off x="3156448" y="849123"/>
            <a:ext cx="849122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3156448" y="2220782"/>
            <a:ext cx="2808635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3156448" y="3592441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0" name="Straight Connector 9"/>
          <p:cNvSpPr/>
          <p:nvPr/>
        </p:nvSpPr>
        <p:spPr>
          <a:xfrm>
            <a:off x="3156448" y="4898782"/>
            <a:ext cx="2122806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52398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52725" y="195951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52725" y="333117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352725" y="463751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25</a:t>
            </a:r>
          </a:p>
        </p:txBody>
      </p:sp>
      <p:sp>
        <p:nvSpPr>
          <p:cNvPr id="15" name="Straight Connector 14"/>
          <p:cNvSpPr/>
          <p:nvPr/>
        </p:nvSpPr>
        <p:spPr>
          <a:xfrm>
            <a:off x="8055230" y="65317"/>
            <a:ext cx="0" cy="6727661"/>
          </a:xfrm>
          <a:prstGeom prst="line">
            <a:avLst/>
          </a:prstGeom>
          <a:noFill/>
          <a:ln w="0">
            <a:solidFill>
              <a:srgbClr val="FF3300"/>
            </a:solidFill>
            <a:prstDash val="solid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6" name="Straight Connector 15"/>
          <p:cNvSpPr/>
          <p:nvPr/>
        </p:nvSpPr>
        <p:spPr>
          <a:xfrm>
            <a:off x="5377229" y="849123"/>
            <a:ext cx="2808634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85986" y="58785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16499" y="66558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  <p:sp>
        <p:nvSpPr>
          <p:cNvPr id="19" name="Straight Connector 18"/>
          <p:cNvSpPr/>
          <p:nvPr/>
        </p:nvSpPr>
        <p:spPr>
          <a:xfrm>
            <a:off x="5965083" y="2220782"/>
            <a:ext cx="222078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133" y="88178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49156" y="2024830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0$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185863" y="65318"/>
            <a:ext cx="173615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Défauts détectés</a:t>
            </a:r>
          </a:p>
        </p:txBody>
      </p:sp>
      <p:sp>
        <p:nvSpPr>
          <p:cNvPr id="23" name="Freeform: Shape 22"/>
          <p:cNvSpPr/>
          <p:nvPr/>
        </p:nvSpPr>
        <p:spPr>
          <a:xfrm>
            <a:off x="5279253" y="3331171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unitaires</a:t>
            </a:r>
          </a:p>
        </p:txBody>
      </p:sp>
      <p:sp>
        <p:nvSpPr>
          <p:cNvPr id="24" name="Straight Connector 23"/>
          <p:cNvSpPr/>
          <p:nvPr/>
        </p:nvSpPr>
        <p:spPr>
          <a:xfrm>
            <a:off x="5963450" y="2220782"/>
            <a:ext cx="0" cy="111039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930791" y="2612684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30</a:t>
            </a:r>
          </a:p>
        </p:txBody>
      </p:sp>
      <p:sp>
        <p:nvSpPr>
          <p:cNvPr id="26" name="Straight Connector 25"/>
          <p:cNvSpPr/>
          <p:nvPr/>
        </p:nvSpPr>
        <p:spPr>
          <a:xfrm>
            <a:off x="6650913" y="3592441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7" name="Straight Connector 26"/>
          <p:cNvSpPr/>
          <p:nvPr/>
        </p:nvSpPr>
        <p:spPr>
          <a:xfrm>
            <a:off x="5965083" y="3853709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74166" y="3310923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931118" y="4082319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33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316825" y="3408899"/>
            <a:ext cx="96812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22 x 10$</a:t>
            </a:r>
          </a:p>
        </p:txBody>
      </p:sp>
      <p:sp>
        <p:nvSpPr>
          <p:cNvPr id="31" name="Freeform: Shape 30"/>
          <p:cNvSpPr/>
          <p:nvPr/>
        </p:nvSpPr>
        <p:spPr>
          <a:xfrm>
            <a:off x="5279253" y="463751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/>
            </a:pPr>
            <a:r>
              <a:rPr lang="fr-CA" sz="1633">
                <a:latin typeface="Liberation Sans" pitchFamily="18"/>
                <a:ea typeface="WenQuanYi Micro Hei" pitchFamily="2"/>
                <a:cs typeface="Lohit Hindi" pitchFamily="2"/>
              </a:rPr>
              <a:t>Tests intégr.</a:t>
            </a:r>
          </a:p>
        </p:txBody>
      </p:sp>
      <p:sp>
        <p:nvSpPr>
          <p:cNvPr id="32" name="Straight Connector 31"/>
          <p:cNvSpPr/>
          <p:nvPr/>
        </p:nvSpPr>
        <p:spPr>
          <a:xfrm>
            <a:off x="6650913" y="4882780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74493" y="4617265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29</a:t>
            </a:r>
          </a:p>
        </p:txBody>
      </p:sp>
      <p:sp>
        <p:nvSpPr>
          <p:cNvPr id="34" name="Straight Connector 33"/>
          <p:cNvSpPr/>
          <p:nvPr/>
        </p:nvSpPr>
        <p:spPr>
          <a:xfrm>
            <a:off x="5966389" y="5160051"/>
            <a:ext cx="0" cy="783805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32424" y="5388661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29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16825" y="4715241"/>
            <a:ext cx="968120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29 x 20$</a:t>
            </a:r>
          </a:p>
        </p:txBody>
      </p:sp>
      <p:sp>
        <p:nvSpPr>
          <p:cNvPr id="37" name="Straight Connector 36"/>
          <p:cNvSpPr/>
          <p:nvPr/>
        </p:nvSpPr>
        <p:spPr>
          <a:xfrm>
            <a:off x="1654154" y="5747905"/>
            <a:ext cx="8883125" cy="0"/>
          </a:xfrm>
          <a:prstGeom prst="line">
            <a:avLst/>
          </a:prstGeom>
          <a:noFill/>
          <a:ln w="0">
            <a:solidFill>
              <a:srgbClr val="000000"/>
            </a:solidFill>
            <a:custDash>
              <a:ds d="197000" sp="197000"/>
              <a:ds d="197000" sp="197000"/>
              <a:ds d="197000" sp="197000"/>
              <a:ds d="720000" sp="197000"/>
              <a:ds d="720000" sp="197000"/>
              <a:ds d="720000" sp="197000"/>
            </a:custDash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50106" y="6009172"/>
            <a:ext cx="5439694" cy="564114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Coût pour corriger défauts non-détectés (rapportés par l'utilisateur): 29 x 40$ = 1160$. Défauts non-trouvés : 29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47815" y="5852198"/>
            <a:ext cx="3952085" cy="724735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>
              <a:defRPr sz="1600">
                <a:solidFill>
                  <a:srgbClr val="0000CC"/>
                </a:solidFill>
              </a:defRPr>
            </a:pPr>
            <a:r>
              <a:rPr lang="fr-CA" sz="1452" dirty="0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Coût pour corriger défauts détectés par QA: 10x1$ + 24x10$ + 30,5x20$ = 820$</a:t>
            </a:r>
          </a:p>
          <a:p>
            <a:pPr hangingPunct="0">
              <a:defRPr sz="1600">
                <a:solidFill>
                  <a:srgbClr val="0000CC"/>
                </a:solidFill>
              </a:defRPr>
            </a:pPr>
            <a:r>
              <a:rPr lang="fr-CA" sz="1452" dirty="0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Défauts trouvés : 71</a:t>
            </a:r>
          </a:p>
        </p:txBody>
      </p:sp>
      <p:sp>
        <p:nvSpPr>
          <p:cNvPr id="40" name="Freeform: Shape 39"/>
          <p:cNvSpPr/>
          <p:nvPr/>
        </p:nvSpPr>
        <p:spPr>
          <a:xfrm>
            <a:off x="5279253" y="1273684"/>
            <a:ext cx="1371659" cy="52253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81646" tIns="40823" rIns="81646" bIns="40823" anchor="ctr" anchorCtr="0" compatLnSpc="0">
            <a:noAutofit/>
          </a:bodyPr>
          <a:lstStyle/>
          <a:p>
            <a:pPr algn="ctr"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Insp.form. req.</a:t>
            </a:r>
          </a:p>
        </p:txBody>
      </p:sp>
      <p:sp>
        <p:nvSpPr>
          <p:cNvPr id="41" name="Straight Connector 40"/>
          <p:cNvSpPr/>
          <p:nvPr/>
        </p:nvSpPr>
        <p:spPr>
          <a:xfrm>
            <a:off x="5965083" y="849123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2" name="Straight Connector 41"/>
          <p:cNvSpPr/>
          <p:nvPr/>
        </p:nvSpPr>
        <p:spPr>
          <a:xfrm>
            <a:off x="6650913" y="1534952"/>
            <a:ext cx="1534951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075473" y="1253435"/>
            <a:ext cx="397771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</a:t>
            </a:r>
          </a:p>
        </p:txBody>
      </p:sp>
      <p:sp>
        <p:nvSpPr>
          <p:cNvPr id="44" name="Straight Connector 43"/>
          <p:cNvSpPr/>
          <p:nvPr/>
        </p:nvSpPr>
        <p:spPr>
          <a:xfrm>
            <a:off x="5965083" y="1796221"/>
            <a:ext cx="0" cy="42456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0" compatLnSpc="0"/>
          <a:lstStyle/>
          <a:p>
            <a:pPr hangingPunct="0"/>
            <a:endParaRPr lang="fr-CA" sz="1633">
              <a:latin typeface="Liberation Sans" pitchFamily="18"/>
              <a:ea typeface="WenQuanYi Micro Hei" pitchFamily="2"/>
              <a:cs typeface="Lohit Hindi" pitchFamily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65083" y="1775972"/>
            <a:ext cx="28132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16825" y="1351411"/>
            <a:ext cx="851678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>
              <a:defRPr sz="1800">
                <a:solidFill>
                  <a:srgbClr val="0000CC"/>
                </a:solidFill>
              </a:defRPr>
            </a:pPr>
            <a:r>
              <a:rPr lang="fr-CA" sz="1633">
                <a:solidFill>
                  <a:srgbClr val="0000CC"/>
                </a:solidFill>
                <a:latin typeface="Liberation Sans" pitchFamily="18"/>
                <a:ea typeface="WenQuanYi Micro Hei" pitchFamily="2"/>
                <a:cs typeface="Lohit Hindi" pitchFamily="2"/>
              </a:rPr>
              <a:t>10 x 1$</a:t>
            </a:r>
          </a:p>
        </p:txBody>
      </p:sp>
    </p:spTree>
    <p:extLst>
      <p:ext uri="{BB962C8B-B14F-4D97-AF65-F5344CB8AC3E}">
        <p14:creationId xmlns:p14="http://schemas.microsoft.com/office/powerpoint/2010/main" val="269664123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/>
          </p:cNvSpPr>
          <p:nvPr/>
        </p:nvSpPr>
        <p:spPr>
          <a:xfrm>
            <a:off x="1198034" y="2743200"/>
            <a:ext cx="8596668" cy="132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fr-CA" sz="3400" b="1" dirty="0" smtClean="0">
                <a:latin typeface="Garamond" panose="02020404030301010803" pitchFamily="18" charset="0"/>
              </a:rPr>
              <a:t>Simulation de QA : Solution</a:t>
            </a:r>
            <a:br>
              <a:rPr lang="fr-CA" sz="3400" b="1" dirty="0" smtClean="0">
                <a:latin typeface="Garamond" panose="02020404030301010803" pitchFamily="18" charset="0"/>
              </a:rPr>
            </a:br>
            <a:r>
              <a:rPr lang="fr-CA" sz="3400" b="1" dirty="0" smtClean="0">
                <a:latin typeface="Garamond" panose="02020404030301010803" pitchFamily="18" charset="0"/>
              </a:rPr>
              <a:t>	B. Inspection de la conception</a:t>
            </a:r>
            <a:endParaRPr lang="fr-CA" sz="3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68995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78" y="254039"/>
            <a:ext cx="8719804" cy="66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031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9" y="127039"/>
            <a:ext cx="8887493" cy="673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1721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0"/>
            <a:ext cx="8853955" cy="670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6902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972" y="0"/>
            <a:ext cx="9055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156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Heuristiques de conception</a:t>
            </a:r>
            <a:r>
              <a:rPr lang="fr-CA" dirty="0" smtClean="0"/>
              <a:t/>
            </a:r>
            <a:br>
              <a:rPr lang="fr-CA" dirty="0" smtClean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3034" y="1031413"/>
            <a:ext cx="8596668" cy="3880773"/>
          </a:xfrm>
        </p:spPr>
        <p:txBody>
          <a:bodyPr>
            <a:normAutofit fontScale="25000" lnSpcReduction="20000"/>
          </a:bodyPr>
          <a:lstStyle/>
          <a:p>
            <a:r>
              <a:rPr lang="fr-CA" sz="8000" dirty="0" smtClean="0">
                <a:latin typeface="Garamond" panose="02020404030301010803" pitchFamily="18" charset="0"/>
              </a:rPr>
              <a:t>Heuristique =  «méthode pratique sans garantie d'obtenir un résultat optimal, mais suffisant pour les besoins immédiats.» 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8000" dirty="0">
                <a:latin typeface="Garamond" panose="02020404030301010803" pitchFamily="18" charset="0"/>
              </a:rPr>
              <a:t>Exemples : </a:t>
            </a:r>
          </a:p>
          <a:p>
            <a:r>
              <a:rPr lang="fr-CA" sz="8000" dirty="0">
                <a:latin typeface="Garamond" panose="02020404030301010803" pitchFamily="18" charset="0"/>
              </a:rPr>
              <a:t>Définition de sous-buts, séparation en parties.</a:t>
            </a:r>
          </a:p>
          <a:p>
            <a:pPr lvl="1"/>
            <a:r>
              <a:rPr lang="fr-CA" sz="7800" dirty="0">
                <a:latin typeface="Garamond" panose="02020404030301010803" pitchFamily="18" charset="0"/>
              </a:rPr>
              <a:t>Utilisé dans la gestion de projet.</a:t>
            </a:r>
          </a:p>
          <a:p>
            <a:pPr lvl="1"/>
            <a:r>
              <a:rPr lang="fr-CA" sz="7800" dirty="0">
                <a:latin typeface="Garamond" panose="02020404030301010803" pitchFamily="18" charset="0"/>
              </a:rPr>
              <a:t>Ex.: exigences, architecture, conception, construction ...</a:t>
            </a:r>
          </a:p>
          <a:p>
            <a:pPr lvl="1"/>
            <a:r>
              <a:rPr lang="fr-CA" sz="7800" dirty="0">
                <a:latin typeface="Garamond" panose="02020404030301010803" pitchFamily="18" charset="0"/>
              </a:rPr>
              <a:t>Ex.: UML : Cas d'utilisation → Séquences → Classes.</a:t>
            </a:r>
          </a:p>
          <a:p>
            <a:r>
              <a:rPr lang="fr-CA" sz="8000" dirty="0">
                <a:latin typeface="Garamond" panose="02020404030301010803" pitchFamily="18" charset="0"/>
              </a:rPr>
              <a:t>Par approximations successives.</a:t>
            </a:r>
          </a:p>
          <a:p>
            <a:pPr lvl="1"/>
            <a:r>
              <a:rPr lang="fr-CA" sz="7800" dirty="0">
                <a:latin typeface="Garamond" panose="02020404030301010803" pitchFamily="18" charset="0"/>
              </a:rPr>
              <a:t>Ex.: cycle de vie itératif, ou un produit fonctionnel est livré à chaque mois.</a:t>
            </a:r>
          </a:p>
          <a:p>
            <a:r>
              <a:rPr lang="fr-CA" sz="8000" dirty="0">
                <a:latin typeface="Garamond" panose="02020404030301010803" pitchFamily="18" charset="0"/>
              </a:rPr>
              <a:t>Par essais-erreurs.</a:t>
            </a:r>
          </a:p>
          <a:p>
            <a:pPr lvl="1"/>
            <a:r>
              <a:rPr lang="fr-CA" sz="7800" dirty="0">
                <a:latin typeface="Garamond" panose="02020404030301010803" pitchFamily="18" charset="0"/>
              </a:rPr>
              <a:t>Ex.: prototypage d'une nouvelle technologie.</a:t>
            </a:r>
          </a:p>
          <a:p>
            <a:r>
              <a:rPr lang="fr-CA" sz="8000" dirty="0">
                <a:latin typeface="Garamond" panose="02020404030301010803" pitchFamily="18" charset="0"/>
              </a:rPr>
              <a:t>Par diagrammes.</a:t>
            </a:r>
          </a:p>
          <a:p>
            <a:pPr lvl="1"/>
            <a:r>
              <a:rPr lang="fr-CA" sz="7800" dirty="0">
                <a:latin typeface="Garamond" panose="02020404030301010803" pitchFamily="18" charset="0"/>
              </a:rPr>
              <a:t>Ex.: croquis informels, modèles UML.</a:t>
            </a:r>
          </a:p>
          <a:p>
            <a:r>
              <a:rPr lang="fr-CA" sz="8000" dirty="0">
                <a:latin typeface="Garamond" panose="02020404030301010803" pitchFamily="18" charset="0"/>
              </a:rPr>
              <a:t>Par analogie.</a:t>
            </a:r>
          </a:p>
          <a:p>
            <a:pPr lvl="1"/>
            <a:r>
              <a:rPr lang="fr-CA" sz="7800" dirty="0">
                <a:latin typeface="Garamond" panose="02020404030301010803" pitchFamily="18" charset="0"/>
              </a:rPr>
              <a:t>Ex.: expérience de problèmes similaires, règles du pouce (ex.: j'ai l'habitude d'avoir environ 1 LOC de test par 5 LOC de code). </a:t>
            </a:r>
          </a:p>
          <a:p>
            <a:endParaRPr lang="fr-CA" sz="8000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855458" y="1504434"/>
            <a:ext cx="4570482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Source : https://en.wikipedia.org/wiki/Heuristic</a:t>
            </a:r>
          </a:p>
        </p:txBody>
      </p:sp>
    </p:spTree>
    <p:extLst>
      <p:ext uri="{BB962C8B-B14F-4D97-AF65-F5344CB8AC3E}">
        <p14:creationId xmlns:p14="http://schemas.microsoft.com/office/powerpoint/2010/main" val="373831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0" y="0"/>
            <a:ext cx="8904262" cy="67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6442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5" y="118647"/>
            <a:ext cx="8883693" cy="673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346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Comparaison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16" y="1636455"/>
            <a:ext cx="9382303" cy="39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2195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0" y="12700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Simulation de QA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321734" y="1055689"/>
            <a:ext cx="10879666" cy="609441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requis</a:t>
            </a:r>
            <a:r>
              <a:rPr lang="fr-CA" sz="2000" dirty="0">
                <a:latin typeface="Garamond" panose="02020404030301010803" pitchFamily="18" charset="0"/>
              </a:rPr>
              <a:t>, conception, codage &amp; intégration introduisent 25% des</a:t>
            </a:r>
            <a:br>
              <a:rPr lang="fr-CA" sz="2000" dirty="0">
                <a:latin typeface="Garamond" panose="02020404030301010803" pitchFamily="18" charset="0"/>
              </a:rPr>
            </a:br>
            <a:r>
              <a:rPr lang="fr-CA" sz="2000" dirty="0" smtClean="0">
                <a:latin typeface="Garamond" panose="02020404030301010803" pitchFamily="18" charset="0"/>
              </a:rPr>
              <a:t>défauts</a:t>
            </a:r>
          </a:p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 </a:t>
            </a:r>
            <a:r>
              <a:rPr lang="fr-CA" sz="2000" dirty="0">
                <a:latin typeface="Garamond" panose="02020404030301010803" pitchFamily="18" charset="0"/>
              </a:rPr>
              <a:t>par défaut des revues des requis (efficacité de 50%, coût pour</a:t>
            </a:r>
            <a:br>
              <a:rPr lang="fr-CA" sz="2000" dirty="0">
                <a:latin typeface="Garamond" panose="02020404030301010803" pitchFamily="18" charset="0"/>
              </a:rPr>
            </a:br>
            <a:r>
              <a:rPr lang="fr-CA" sz="2000" dirty="0">
                <a:latin typeface="Garamond" panose="02020404030301010803" pitchFamily="18" charset="0"/>
              </a:rPr>
              <a:t>enlever des bogues de 1$ par bogue), des tests unitaires (50%,</a:t>
            </a:r>
            <a:br>
              <a:rPr lang="fr-CA" sz="2000" dirty="0">
                <a:latin typeface="Garamond" panose="02020404030301010803" pitchFamily="18" charset="0"/>
              </a:rPr>
            </a:br>
            <a:r>
              <a:rPr lang="fr-CA" sz="2000" dirty="0">
                <a:latin typeface="Garamond" panose="02020404030301010803" pitchFamily="18" charset="0"/>
              </a:rPr>
              <a:t>10$ par bogue) et des tests d’intégration (50%, 20$ par bogue</a:t>
            </a:r>
            <a:r>
              <a:rPr lang="fr-CA" sz="2000" dirty="0" smtClean="0">
                <a:latin typeface="Garamond" panose="02020404030301010803" pitchFamily="18" charset="0"/>
              </a:rPr>
              <a:t>).</a:t>
            </a: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résoudre </a:t>
            </a:r>
            <a:r>
              <a:rPr lang="fr-CA" sz="2000" dirty="0">
                <a:latin typeface="Garamond" panose="02020404030301010803" pitchFamily="18" charset="0"/>
              </a:rPr>
              <a:t>les bogues rapportés par utilisateur: 40$ par </a:t>
            </a:r>
            <a:r>
              <a:rPr lang="fr-CA" sz="2000" dirty="0" smtClean="0">
                <a:latin typeface="Garamond" panose="02020404030301010803" pitchFamily="18" charset="0"/>
              </a:rPr>
              <a:t>bogue</a:t>
            </a: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lequel </a:t>
            </a:r>
            <a:r>
              <a:rPr lang="fr-CA" sz="2000" dirty="0">
                <a:latin typeface="Garamond" panose="02020404030301010803" pitchFamily="18" charset="0"/>
              </a:rPr>
              <a:t>est mieux pour ajouter (1. #bogues trouvés et 2. coût</a:t>
            </a:r>
            <a:r>
              <a:rPr lang="fr-CA" sz="2000" dirty="0" smtClean="0">
                <a:latin typeface="Garamond" panose="02020404030301010803" pitchFamily="18" charset="0"/>
              </a:rPr>
              <a:t>)?</a:t>
            </a:r>
            <a:endParaRPr lang="fr-CA" sz="2000" dirty="0">
              <a:latin typeface="Garamond" panose="02020404030301010803" pitchFamily="18" charset="0"/>
            </a:endParaRPr>
          </a:p>
          <a:p>
            <a:pPr lvl="1"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inspection </a:t>
            </a:r>
            <a:r>
              <a:rPr lang="fr-CA" sz="2000" dirty="0">
                <a:latin typeface="Garamond" panose="02020404030301010803" pitchFamily="18" charset="0"/>
              </a:rPr>
              <a:t>formelle de la conception (60%, 2.5$ par </a:t>
            </a:r>
            <a:r>
              <a:rPr lang="fr-CA" sz="2000" dirty="0" smtClean="0">
                <a:latin typeface="Garamond" panose="02020404030301010803" pitchFamily="18" charset="0"/>
              </a:rPr>
              <a:t>bogue)</a:t>
            </a:r>
            <a:endParaRPr lang="fr-CA" sz="2000" dirty="0">
              <a:latin typeface="Garamond" panose="02020404030301010803" pitchFamily="18" charset="0"/>
            </a:endParaRPr>
          </a:p>
          <a:p>
            <a:pPr lvl="1"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bêta-tests </a:t>
            </a:r>
            <a:r>
              <a:rPr lang="fr-CA" sz="2000" dirty="0">
                <a:latin typeface="Garamond" panose="02020404030301010803" pitchFamily="18" charset="0"/>
              </a:rPr>
              <a:t>(60%, 25$ par bogue) 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366106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Odeurs de code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02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sz="3500" b="1" dirty="0">
                <a:latin typeface="Garamond" panose="02020404030301010803" pitchFamily="18" charset="0"/>
              </a:rPr>
              <a:t>Odeurs de code : Classes</a:t>
            </a:r>
            <a:r>
              <a:rPr lang="fr-CA" sz="3500" dirty="0">
                <a:latin typeface="Garamond" panose="02020404030301010803" pitchFamily="18" charset="0"/>
              </a:rPr>
              <a:t/>
            </a:r>
            <a:br>
              <a:rPr lang="fr-CA" sz="3500" dirty="0">
                <a:latin typeface="Garamond" panose="02020404030301010803" pitchFamily="18" charset="0"/>
              </a:rPr>
            </a:br>
            <a:endParaRPr lang="fr-CA" sz="35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16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0756" y="922714"/>
            <a:ext cx="6855457" cy="51442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482" y="2581908"/>
            <a:ext cx="3456229" cy="237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7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Qu’est-ce qu’une « odeur » ?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De l'anglais, </a:t>
            </a:r>
            <a:r>
              <a:rPr lang="fr-CA" sz="2000" i="1" dirty="0">
                <a:latin typeface="Garamond" panose="02020404030301010803" pitchFamily="18" charset="0"/>
              </a:rPr>
              <a:t>« code </a:t>
            </a:r>
            <a:r>
              <a:rPr lang="fr-CA" sz="2000" i="1" dirty="0" err="1">
                <a:latin typeface="Garamond" panose="02020404030301010803" pitchFamily="18" charset="0"/>
              </a:rPr>
              <a:t>smell</a:t>
            </a:r>
            <a:r>
              <a:rPr lang="fr-CA" sz="2000" i="1" dirty="0">
                <a:latin typeface="Garamond" panose="02020404030301010803" pitchFamily="18" charset="0"/>
              </a:rPr>
              <a:t> » </a:t>
            </a:r>
            <a:r>
              <a:rPr lang="fr-CA" sz="2000" dirty="0">
                <a:latin typeface="Garamond" panose="02020404030301010803" pitchFamily="18" charset="0"/>
              </a:rPr>
              <a:t>et </a:t>
            </a:r>
            <a:r>
              <a:rPr lang="fr-CA" sz="2000" i="1" dirty="0">
                <a:latin typeface="Garamond" panose="02020404030301010803" pitchFamily="18" charset="0"/>
              </a:rPr>
              <a:t>« design </a:t>
            </a:r>
            <a:r>
              <a:rPr lang="fr-CA" sz="2000" i="1" dirty="0" err="1">
                <a:latin typeface="Garamond" panose="02020404030301010803" pitchFamily="18" charset="0"/>
              </a:rPr>
              <a:t>smell</a:t>
            </a:r>
            <a:r>
              <a:rPr lang="fr-CA" sz="2000" i="1" dirty="0">
                <a:latin typeface="Garamond" panose="02020404030301010803" pitchFamily="18" charset="0"/>
              </a:rPr>
              <a:t> »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Une odeur est un indicateur que quelque chose semble incorrect dans le code ou le design. 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Ça pue → ça ne veut pas toujours dire que c'est mauvais, mais c'est un mauvais signe !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73" y="4100975"/>
            <a:ext cx="2951475" cy="176431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717" y="4100975"/>
            <a:ext cx="2432658" cy="180027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344" y="4000205"/>
            <a:ext cx="2912200" cy="18002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19261" y="6153788"/>
            <a:ext cx="3795205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sz="1400" dirty="0">
                <a:solidFill>
                  <a:prstClr val="black"/>
                </a:solidFill>
                <a:latin typeface="Garamond" panose="02020404030301010803" pitchFamily="18" charset="0"/>
              </a:rPr>
              <a:t>Source : https://refactoring.guru/smells/large-class</a:t>
            </a:r>
          </a:p>
        </p:txBody>
      </p:sp>
    </p:spTree>
    <p:extLst>
      <p:ext uri="{BB962C8B-B14F-4D97-AF65-F5344CB8AC3E}">
        <p14:creationId xmlns:p14="http://schemas.microsoft.com/office/powerpoint/2010/main" val="114371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8199" y="185651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Qu’est-ce qu’une « odeur » ?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8199" y="1378039"/>
            <a:ext cx="9215046" cy="5112912"/>
          </a:xfrm>
        </p:spPr>
        <p:txBody>
          <a:bodyPr>
            <a:normAutofit fontScale="77500" lnSpcReduction="20000"/>
          </a:bodyPr>
          <a:lstStyle/>
          <a:p>
            <a:r>
              <a:rPr lang="fr-CA" sz="2600" dirty="0">
                <a:latin typeface="Garamond" panose="02020404030301010803" pitchFamily="18" charset="0"/>
              </a:rPr>
              <a:t>Il n'y a pas de définitions qui font consensus, mais généralement :</a:t>
            </a:r>
          </a:p>
          <a:p>
            <a:pPr lvl="1"/>
            <a:r>
              <a:rPr lang="fr-CA" sz="2600" dirty="0">
                <a:latin typeface="Garamond" panose="02020404030301010803" pitchFamily="18" charset="0"/>
              </a:rPr>
              <a:t>Design :</a:t>
            </a:r>
          </a:p>
          <a:p>
            <a:pPr lvl="2"/>
            <a:r>
              <a:rPr lang="fr-CA" sz="2600" i="1" dirty="0">
                <a:latin typeface="Garamond" panose="02020404030301010803" pitchFamily="18" charset="0"/>
              </a:rPr>
              <a:t>« </a:t>
            </a:r>
            <a:r>
              <a:rPr lang="fr-CA" sz="2600" i="1" dirty="0" err="1">
                <a:latin typeface="Garamond" panose="02020404030301010803" pitchFamily="18" charset="0"/>
              </a:rPr>
              <a:t>antipattern</a:t>
            </a:r>
            <a:r>
              <a:rPr lang="fr-CA" sz="2600" i="1" dirty="0">
                <a:latin typeface="Garamond" panose="02020404030301010803" pitchFamily="18" charset="0"/>
              </a:rPr>
              <a:t> »</a:t>
            </a:r>
            <a:r>
              <a:rPr lang="fr-CA" sz="2600" dirty="0">
                <a:latin typeface="Garamond" panose="02020404030301010803" pitchFamily="18" charset="0"/>
              </a:rPr>
              <a:t> : par opposition aux patrons de conception (</a:t>
            </a:r>
            <a:r>
              <a:rPr lang="fr-CA" sz="2600" i="1" dirty="0">
                <a:latin typeface="Garamond" panose="02020404030301010803" pitchFamily="18" charset="0"/>
              </a:rPr>
              <a:t>« design patterns »</a:t>
            </a:r>
            <a:r>
              <a:rPr lang="fr-CA" sz="2600" dirty="0">
                <a:latin typeface="Garamond" panose="02020404030301010803" pitchFamily="18" charset="0"/>
              </a:rPr>
              <a:t>), conception considérée comme mauvaise dans la plupart des cas.</a:t>
            </a:r>
          </a:p>
          <a:p>
            <a:pPr lvl="2"/>
            <a:r>
              <a:rPr lang="fr-CA" sz="2600" i="1" dirty="0">
                <a:latin typeface="Garamond" panose="02020404030301010803" pitchFamily="18" charset="0"/>
              </a:rPr>
              <a:t>« design </a:t>
            </a:r>
            <a:r>
              <a:rPr lang="fr-CA" sz="2600" i="1" dirty="0" err="1">
                <a:latin typeface="Garamond" panose="02020404030301010803" pitchFamily="18" charset="0"/>
              </a:rPr>
              <a:t>smell</a:t>
            </a:r>
            <a:r>
              <a:rPr lang="fr-CA" sz="2600" i="1" dirty="0">
                <a:latin typeface="Garamond" panose="02020404030301010803" pitchFamily="18" charset="0"/>
              </a:rPr>
              <a:t> »</a:t>
            </a:r>
            <a:r>
              <a:rPr lang="fr-CA" sz="2600" dirty="0">
                <a:latin typeface="Garamond" panose="02020404030301010803" pitchFamily="18" charset="0"/>
              </a:rPr>
              <a:t> : conception qui pourrait causer des problèmes dans l'avenir.</a:t>
            </a:r>
          </a:p>
          <a:p>
            <a:pPr lvl="1"/>
            <a:r>
              <a:rPr lang="fr-CA" sz="2600" dirty="0">
                <a:latin typeface="Garamond" panose="02020404030301010803" pitchFamily="18" charset="0"/>
              </a:rPr>
              <a:t>Code :</a:t>
            </a:r>
          </a:p>
          <a:p>
            <a:pPr lvl="2"/>
            <a:r>
              <a:rPr lang="fr-CA" sz="2600" i="1" dirty="0">
                <a:latin typeface="Garamond" panose="02020404030301010803" pitchFamily="18" charset="0"/>
              </a:rPr>
              <a:t>« code </a:t>
            </a:r>
            <a:r>
              <a:rPr lang="fr-CA" sz="2600" i="1" dirty="0" err="1">
                <a:latin typeface="Garamond" panose="02020404030301010803" pitchFamily="18" charset="0"/>
              </a:rPr>
              <a:t>smell</a:t>
            </a:r>
            <a:r>
              <a:rPr lang="fr-CA" sz="2600" i="1" dirty="0">
                <a:latin typeface="Garamond" panose="02020404030301010803" pitchFamily="18" charset="0"/>
              </a:rPr>
              <a:t> »</a:t>
            </a:r>
            <a:r>
              <a:rPr lang="fr-CA" sz="2600" dirty="0">
                <a:latin typeface="Garamond" panose="02020404030301010803" pitchFamily="18" charset="0"/>
              </a:rPr>
              <a:t> : ensemble de code récurrent et qui pourrait causer des problèmes dans l'avenir.</a:t>
            </a:r>
          </a:p>
          <a:p>
            <a:pPr lvl="1"/>
            <a:r>
              <a:rPr lang="fr-CA" sz="2600" dirty="0">
                <a:latin typeface="Garamond" panose="02020404030301010803" pitchFamily="18" charset="0"/>
              </a:rPr>
              <a:t>Problèmes des </a:t>
            </a:r>
            <a:r>
              <a:rPr lang="fr-CA" sz="2600" dirty="0" err="1">
                <a:latin typeface="Garamond" panose="02020404030301010803" pitchFamily="18" charset="0"/>
              </a:rPr>
              <a:t>antipatrons</a:t>
            </a:r>
            <a:r>
              <a:rPr lang="fr-CA" sz="2600" dirty="0">
                <a:latin typeface="Garamond" panose="02020404030301010803" pitchFamily="18" charset="0"/>
              </a:rPr>
              <a:t> et odeurs : </a:t>
            </a:r>
          </a:p>
          <a:p>
            <a:pPr lvl="2"/>
            <a:r>
              <a:rPr lang="fr-CA" sz="2600" dirty="0">
                <a:latin typeface="Garamond" panose="02020404030301010803" pitchFamily="18" charset="0"/>
              </a:rPr>
              <a:t>sources de bogues, </a:t>
            </a:r>
          </a:p>
          <a:p>
            <a:pPr lvl="2"/>
            <a:r>
              <a:rPr lang="fr-CA" sz="2600" dirty="0">
                <a:latin typeface="Garamond" panose="02020404030301010803" pitchFamily="18" charset="0"/>
              </a:rPr>
              <a:t>maintenabilité plus difficile,</a:t>
            </a:r>
          </a:p>
          <a:p>
            <a:pPr lvl="2"/>
            <a:r>
              <a:rPr lang="fr-CA" sz="2600" dirty="0">
                <a:latin typeface="Garamond" panose="02020404030301010803" pitchFamily="18" charset="0"/>
              </a:rPr>
              <a:t>Difficile à comprendre,</a:t>
            </a:r>
          </a:p>
          <a:p>
            <a:pPr lvl="2"/>
            <a:r>
              <a:rPr lang="fr-CA" sz="2600" dirty="0">
                <a:latin typeface="Garamond" panose="02020404030301010803" pitchFamily="18" charset="0"/>
              </a:rPr>
              <a:t>Difficile à changer.</a:t>
            </a:r>
          </a:p>
          <a:p>
            <a:pPr lvl="2"/>
            <a:r>
              <a:rPr lang="fr-CA" sz="2600" dirty="0">
                <a:latin typeface="Garamond" panose="02020404030301010803" pitchFamily="18" charset="0"/>
              </a:rPr>
              <a:t>etc.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7016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Qu’est-ce qu’une « odeur » ?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Dans le cadre de ce cours, les odeurs seront séparés en trois parties :</a:t>
            </a:r>
          </a:p>
          <a:p>
            <a:pPr lvl="1"/>
            <a:r>
              <a:rPr lang="fr-CA" sz="2000" b="1" dirty="0">
                <a:latin typeface="Garamond" panose="02020404030301010803" pitchFamily="18" charset="0"/>
              </a:rPr>
              <a:t>Qualité des </a:t>
            </a:r>
            <a:r>
              <a:rPr lang="fr-CA" sz="2000" b="1" dirty="0" smtClean="0">
                <a:latin typeface="Garamond" panose="02020404030301010803" pitchFamily="18" charset="0"/>
              </a:rPr>
              <a:t>API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b="1" dirty="0">
                <a:latin typeface="Garamond" panose="02020404030301010803" pitchFamily="18" charset="0"/>
              </a:rPr>
              <a:t>Qualité des </a:t>
            </a:r>
            <a:r>
              <a:rPr lang="fr-CA" sz="2000" b="1" dirty="0" smtClean="0">
                <a:latin typeface="Garamond" panose="02020404030301010803" pitchFamily="18" charset="0"/>
              </a:rPr>
              <a:t>méthodes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b="1" dirty="0">
                <a:latin typeface="Garamond" panose="02020404030301010803" pitchFamily="18" charset="0"/>
              </a:rPr>
              <a:t>Qualité des </a:t>
            </a:r>
            <a:r>
              <a:rPr lang="fr-CA" sz="2000" b="1" dirty="0" smtClean="0">
                <a:latin typeface="Garamond" panose="02020404030301010803" pitchFamily="18" charset="0"/>
              </a:rPr>
              <a:t>variables</a:t>
            </a:r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Traditionnellement, les odeurs sont plutôt séparées selon leurs impacts sur le code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Impacts sur le couplage entre classes,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Impacts sur la taille du code,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Etc.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Mais pour une introduction rapide l'approche API/méthodes/variables sera suffisante.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5768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12700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Heuristiques de conception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000" y="1447801"/>
            <a:ext cx="8766002" cy="45935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Pourquoi a-t-on besoin d'approches heuristiques ?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Parce qu'il est difficile d'absorber dans une seule tête tous les détails et de </a:t>
            </a:r>
            <a:r>
              <a:rPr lang="fr-CA" sz="2000" b="1" dirty="0">
                <a:latin typeface="Garamond" panose="02020404030301010803" pitchFamily="18" charset="0"/>
              </a:rPr>
              <a:t>synthétiser une solution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Parce que le </a:t>
            </a:r>
            <a:r>
              <a:rPr lang="fr-CA" sz="2000" i="1" dirty="0" err="1">
                <a:latin typeface="Garamond" panose="02020404030301010803" pitchFamily="18" charset="0"/>
              </a:rPr>
              <a:t>big</a:t>
            </a:r>
            <a:r>
              <a:rPr lang="fr-CA" sz="2000" i="1" dirty="0">
                <a:latin typeface="Garamond" panose="02020404030301010803" pitchFamily="18" charset="0"/>
              </a:rPr>
              <a:t> </a:t>
            </a:r>
            <a:r>
              <a:rPr lang="fr-CA" sz="2000" i="1" dirty="0" err="1">
                <a:latin typeface="Garamond" panose="02020404030301010803" pitchFamily="18" charset="0"/>
              </a:rPr>
              <a:t>upfront</a:t>
            </a:r>
            <a:r>
              <a:rPr lang="fr-CA" sz="2000" i="1" dirty="0">
                <a:latin typeface="Garamond" panose="02020404030301010803" pitchFamily="18" charset="0"/>
              </a:rPr>
              <a:t> design</a:t>
            </a:r>
            <a:r>
              <a:rPr lang="fr-CA" sz="2000" dirty="0">
                <a:latin typeface="Garamond" panose="02020404030301010803" pitchFamily="18" charset="0"/>
              </a:rPr>
              <a:t>, la conception immédiate du système complet, ne fonctionne qu'avec des problèmes simples, connus. 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La conception ne se fait donc pas d'un seul coup, elle doit être planifiée, ajustée, corrigée.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308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5443" y="147782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Qu’est-ce qu’une API ?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6424" y="1056476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API : « Application </a:t>
            </a:r>
            <a:r>
              <a:rPr lang="fr-CA" sz="2000" dirty="0" err="1">
                <a:latin typeface="Garamond" panose="02020404030301010803" pitchFamily="18" charset="0"/>
              </a:rPr>
              <a:t>Programming</a:t>
            </a:r>
            <a:r>
              <a:rPr lang="fr-CA" sz="2000" dirty="0">
                <a:latin typeface="Garamond" panose="02020404030301010803" pitchFamily="18" charset="0"/>
              </a:rPr>
              <a:t> Interface ».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L'API d'un logiciel consiste en la façade qui est accessible aux </a:t>
            </a:r>
            <a:r>
              <a:rPr lang="fr-CA" sz="2000" dirty="0" err="1">
                <a:latin typeface="Garamond" panose="02020404030301010803" pitchFamily="18" charset="0"/>
              </a:rPr>
              <a:t>programmeurEs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Une </a:t>
            </a:r>
            <a:r>
              <a:rPr lang="fr-CA" sz="2000" b="1" dirty="0">
                <a:latin typeface="Garamond" panose="02020404030301010803" pitchFamily="18" charset="0"/>
              </a:rPr>
              <a:t>API</a:t>
            </a:r>
            <a:r>
              <a:rPr lang="fr-CA" sz="2000" dirty="0">
                <a:latin typeface="Garamond" panose="02020404030301010803" pitchFamily="18" charset="0"/>
              </a:rPr>
              <a:t> </a:t>
            </a:r>
            <a:r>
              <a:rPr lang="fr-CA" sz="2000" dirty="0" smtClean="0">
                <a:latin typeface="Garamond" panose="02020404030301010803" pitchFamily="18" charset="0"/>
              </a:rPr>
              <a:t>est </a:t>
            </a:r>
            <a:r>
              <a:rPr lang="fr-CA" sz="2000" dirty="0">
                <a:latin typeface="Garamond" panose="02020404030301010803" pitchFamily="18" charset="0"/>
              </a:rPr>
              <a:t>un ensemble de services offert par un logiciel à d'autres </a:t>
            </a:r>
            <a:r>
              <a:rPr lang="fr-CA" sz="2000" dirty="0" smtClean="0">
                <a:latin typeface="Garamond" panose="02020404030301010803" pitchFamily="18" charset="0"/>
              </a:rPr>
              <a:t>logiciels.</a:t>
            </a:r>
          </a:p>
          <a:p>
            <a:pPr lvl="1"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Ex</a:t>
            </a:r>
            <a:r>
              <a:rPr lang="fr-CA" sz="2000" dirty="0">
                <a:latin typeface="Garamond" panose="02020404030301010803" pitchFamily="18" charset="0"/>
              </a:rPr>
              <a:t>.: API de la librairie </a:t>
            </a:r>
            <a:r>
              <a:rPr lang="fr-CA" sz="2000" dirty="0" err="1">
                <a:latin typeface="Garamond" panose="02020404030301010803" pitchFamily="18" charset="0"/>
              </a:rPr>
              <a:t>mxGraph</a:t>
            </a:r>
            <a:r>
              <a:rPr lang="fr-CA" sz="2000" dirty="0">
                <a:latin typeface="Garamond" panose="02020404030301010803" pitchFamily="18" charset="0"/>
              </a:rPr>
              <a:t> en Java.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Librairie qui permet de faire des dessins, des graphiques, des modèles.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Les </a:t>
            </a:r>
            <a:r>
              <a:rPr lang="fr-CA" sz="2000" dirty="0" err="1">
                <a:latin typeface="Garamond" panose="02020404030301010803" pitchFamily="18" charset="0"/>
              </a:rPr>
              <a:t>programmeurEs</a:t>
            </a:r>
            <a:r>
              <a:rPr lang="fr-CA" sz="2000" dirty="0">
                <a:latin typeface="Garamond" panose="02020404030301010803" pitchFamily="18" charset="0"/>
              </a:rPr>
              <a:t> n'ont pas besoin de comprendre le code très complexe en </a:t>
            </a:r>
            <a:r>
              <a:rPr lang="fr-CA" sz="2000" dirty="0" smtClean="0">
                <a:latin typeface="Garamond" panose="02020404030301010803" pitchFamily="18" charset="0"/>
              </a:rPr>
              <a:t>arrière-plan, mais seulement </a:t>
            </a:r>
            <a:r>
              <a:rPr lang="fr-CA" sz="2000" dirty="0">
                <a:latin typeface="Garamond" panose="02020404030301010803" pitchFamily="18" charset="0"/>
              </a:rPr>
              <a:t>comment utiliser l'API. 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439" y="5140994"/>
            <a:ext cx="4572638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8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9407" y="230909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Qu’est-ce qu’une API ?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4134" y="1467862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Les classes ont aussi une API – ses éléments </a:t>
            </a:r>
            <a:r>
              <a:rPr lang="fr-CA" sz="2000" b="1" dirty="0">
                <a:latin typeface="Garamond" panose="02020404030301010803" pitchFamily="18" charset="0"/>
              </a:rPr>
              <a:t>publics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L'encapsulation cache toute la complexité derrière la classe.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Les </a:t>
            </a:r>
            <a:r>
              <a:rPr lang="fr-CA" sz="2000" dirty="0" err="1">
                <a:latin typeface="Garamond" panose="02020404030301010803" pitchFamily="18" charset="0"/>
              </a:rPr>
              <a:t>programmeurEs</a:t>
            </a:r>
            <a:r>
              <a:rPr lang="fr-CA" sz="2000" dirty="0">
                <a:latin typeface="Garamond" panose="02020404030301010803" pitchFamily="18" charset="0"/>
              </a:rPr>
              <a:t> n'ont qu'à comprendre comment utiliser les éléments publics.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Ex.: API de la classe </a:t>
            </a:r>
            <a:r>
              <a:rPr lang="fr-CA" sz="2000" dirty="0" err="1">
                <a:latin typeface="Garamond" panose="02020404030301010803" pitchFamily="18" charset="0"/>
              </a:rPr>
              <a:t>vector</a:t>
            </a:r>
            <a:r>
              <a:rPr lang="fr-CA" sz="2000" dirty="0">
                <a:latin typeface="Garamond" panose="02020404030301010803" pitchFamily="18" charset="0"/>
              </a:rPr>
              <a:t>&lt;T&gt; de la STD en C++. 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48" y="3624699"/>
            <a:ext cx="5001323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Qu’est-ce qui fait une bonne API ?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Une bonne API rend évident ce que la classe peut faire (le « </a:t>
            </a:r>
            <a:r>
              <a:rPr lang="fr-CA" sz="2000" b="1" dirty="0">
                <a:latin typeface="Garamond" charset="0"/>
                <a:ea typeface="Garamond" charset="0"/>
                <a:cs typeface="Garamond" charset="0"/>
              </a:rPr>
              <a:t>quoi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») en cachant la manière dont c'est implémenté (le « </a:t>
            </a:r>
            <a:r>
              <a:rPr lang="fr-CA" sz="2000" b="1" dirty="0">
                <a:latin typeface="Garamond" charset="0"/>
                <a:ea typeface="Garamond" charset="0"/>
                <a:cs typeface="Garamond" charset="0"/>
              </a:rPr>
              <a:t>comment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»).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Une bonne API aide les </a:t>
            </a:r>
            <a:r>
              <a:rPr lang="fr-CA" sz="2000" dirty="0" err="1">
                <a:latin typeface="Garamond" charset="0"/>
                <a:ea typeface="Garamond" charset="0"/>
                <a:cs typeface="Garamond" charset="0"/>
              </a:rPr>
              <a:t>programmeurEs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à trouver facilement </a:t>
            </a:r>
            <a:r>
              <a:rPr lang="fr-CA" sz="2000" b="1" dirty="0">
                <a:latin typeface="Garamond" charset="0"/>
                <a:ea typeface="Garamond" charset="0"/>
                <a:cs typeface="Garamond" charset="0"/>
              </a:rPr>
              <a:t>la bonne méthode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à utiliser et comment l'utiliser correctement. 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63" y="4284273"/>
            <a:ext cx="4988276" cy="242756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779" y="4337841"/>
            <a:ext cx="5178137" cy="252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97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Qu’est-ce qui fait une bonne API </a:t>
            </a:r>
            <a:r>
              <a:rPr lang="fr-CA" b="1" dirty="0" smtClean="0">
                <a:latin typeface="Garamond" panose="02020404030301010803" pitchFamily="18" charset="0"/>
              </a:rPr>
              <a:t>?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6497" y="1597171"/>
            <a:ext cx="9011611" cy="438799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Une bonne API permet de changer l'implémentation sans changer l'interface. 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Correction de bogues, changement d'algorithme, optimisation de performance ...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Une bonne API manipule des objets représentant quelque chose de réel, plutôt que des éléments de bas niveau.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</a:t>
            </a:r>
            <a:r>
              <a:rPr lang="fr-CA" sz="2000" dirty="0" smtClean="0">
                <a:latin typeface="Garamond" panose="02020404030301010803" pitchFamily="18" charset="0"/>
              </a:rPr>
              <a:t>.: </a:t>
            </a:r>
            <a:r>
              <a:rPr lang="fr-CA" sz="2000" dirty="0">
                <a:latin typeface="Garamond" panose="02020404030301010803" pitchFamily="18" charset="0"/>
              </a:rPr>
              <a:t>l'objet </a:t>
            </a:r>
            <a:r>
              <a:rPr lang="fr-CA" sz="2000" dirty="0" err="1" smtClean="0">
                <a:latin typeface="Garamond" panose="02020404030301010803" pitchFamily="18" charset="0"/>
              </a:rPr>
              <a:t>PushButton</a:t>
            </a:r>
            <a:r>
              <a:rPr lang="fr-CA" sz="2000" dirty="0" smtClean="0">
                <a:latin typeface="Garamond" panose="02020404030301010803" pitchFamily="18" charset="0"/>
              </a:rPr>
              <a:t> </a:t>
            </a:r>
            <a:r>
              <a:rPr lang="fr-CA" sz="2000" dirty="0">
                <a:latin typeface="Garamond" panose="02020404030301010803" pitchFamily="18" charset="0"/>
              </a:rPr>
              <a:t>permet de créer un bouton réel dans </a:t>
            </a:r>
            <a:r>
              <a:rPr lang="fr-CA" sz="2000" dirty="0" smtClean="0">
                <a:latin typeface="Garamond" panose="02020404030301010803" pitchFamily="18" charset="0"/>
              </a:rPr>
              <a:t>l'interface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Pas besoin de lui dire le type d'écran, la résolution d'écran, le type d'appareil ... tous les détails de bas niveau sont encapsulés.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2509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Qu’est-ce qui fait une bonne API </a:t>
            </a:r>
            <a:r>
              <a:rPr lang="fr-CA" b="1" dirty="0" smtClean="0">
                <a:latin typeface="Garamond" panose="02020404030301010803" pitchFamily="18" charset="0"/>
              </a:rPr>
              <a:t>?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5733" y="1634116"/>
            <a:ext cx="9962957" cy="4697411"/>
          </a:xfrm>
        </p:spPr>
        <p:txBody>
          <a:bodyPr>
            <a:normAutofit/>
          </a:bodyPr>
          <a:lstStyle/>
          <a:p>
            <a:r>
              <a:rPr lang="fr-CA" sz="2200" dirty="0">
                <a:latin typeface="Garamond" panose="02020404030301010803" pitchFamily="18" charset="0"/>
              </a:rPr>
              <a:t>Attention ! Les changements faits sur l'API affectent </a:t>
            </a:r>
            <a:r>
              <a:rPr lang="fr-CA" sz="2200" dirty="0" err="1">
                <a:latin typeface="Garamond" panose="02020404030301010803" pitchFamily="18" charset="0"/>
              </a:rPr>
              <a:t>touTEs</a:t>
            </a:r>
            <a:r>
              <a:rPr lang="fr-CA" sz="2200" dirty="0">
                <a:latin typeface="Garamond" panose="02020404030301010803" pitchFamily="18" charset="0"/>
              </a:rPr>
              <a:t> les utilisateurs/utilisatrices.</a:t>
            </a:r>
          </a:p>
          <a:p>
            <a:r>
              <a:rPr lang="fr-CA" sz="2200" dirty="0">
                <a:latin typeface="Garamond" panose="02020404030301010803" pitchFamily="18" charset="0"/>
              </a:rPr>
              <a:t>Ex.: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API v1: </a:t>
            </a:r>
            <a:r>
              <a:rPr lang="fr-CA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CA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fr-CA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(String&amp;);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API v2: </a:t>
            </a:r>
            <a:r>
              <a:rPr lang="fr-CA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CA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fr-CA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+ (String&amp;);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API v3: </a:t>
            </a:r>
            <a:r>
              <a:rPr lang="fr-CA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fr-CA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operator</a:t>
            </a:r>
            <a:r>
              <a:rPr lang="fr-CA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+ (</a:t>
            </a:r>
            <a:r>
              <a:rPr lang="fr-CA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CA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 String&amp;) </a:t>
            </a:r>
            <a:r>
              <a:rPr lang="fr-CA" sz="1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CA" sz="17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2200" dirty="0">
                <a:latin typeface="Garamond" panose="02020404030301010803" pitchFamily="18" charset="0"/>
              </a:rPr>
              <a:t>Tout le code utilisant l'API v1 doit être changé pour supporter l'API v2, sinon ce code ne compilera plus. Même chose pour passer de v2 à v3 ...</a:t>
            </a:r>
          </a:p>
          <a:p>
            <a:r>
              <a:rPr lang="fr-CA" sz="2200" dirty="0">
                <a:latin typeface="Garamond" panose="02020404030301010803" pitchFamily="18" charset="0"/>
              </a:rPr>
              <a:t>Ça s'applique aussi aux tests, qui utilisent aussi les API du code.</a:t>
            </a:r>
          </a:p>
          <a:p>
            <a:r>
              <a:rPr lang="fr-CA" sz="2200" dirty="0">
                <a:latin typeface="Garamond" panose="02020404030301010803" pitchFamily="18" charset="0"/>
              </a:rPr>
              <a:t>Une bonne API assure la compatibilité arrière (</a:t>
            </a:r>
            <a:r>
              <a:rPr lang="fr-CA" sz="2200" i="1" dirty="0">
                <a:latin typeface="Garamond" panose="02020404030301010803" pitchFamily="18" charset="0"/>
              </a:rPr>
              <a:t>« </a:t>
            </a:r>
            <a:r>
              <a:rPr lang="fr-CA" sz="2200" i="1" dirty="0" err="1">
                <a:latin typeface="Garamond" panose="02020404030301010803" pitchFamily="18" charset="0"/>
              </a:rPr>
              <a:t>backward</a:t>
            </a:r>
            <a:r>
              <a:rPr lang="fr-CA" sz="2200" i="1" dirty="0">
                <a:latin typeface="Garamond" panose="02020404030301010803" pitchFamily="18" charset="0"/>
              </a:rPr>
              <a:t> compatibility »</a:t>
            </a:r>
            <a:r>
              <a:rPr lang="fr-CA" sz="2200" dirty="0">
                <a:latin typeface="Garamond" panose="02020404030301010803" pitchFamily="18" charset="0"/>
              </a:rPr>
              <a:t>), au moins pour quelque temps ...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7538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425" y="221672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Exemple de problèmes de conception d’API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1867" y="1458626"/>
            <a:ext cx="9205575" cy="437875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Classe qui manipule une liste d'</a:t>
            </a:r>
            <a:r>
              <a:rPr lang="fr-CA" sz="2000" dirty="0" err="1">
                <a:latin typeface="Garamond" panose="02020404030301010803" pitchFamily="18" charset="0"/>
              </a:rPr>
              <a:t>employésEs</a:t>
            </a:r>
            <a:r>
              <a:rPr lang="fr-CA" sz="2000" dirty="0">
                <a:latin typeface="Garamond" panose="02020404030301010803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Le code </a:t>
            </a:r>
            <a:r>
              <a:rPr lang="fr-CA" sz="2000" dirty="0">
                <a:latin typeface="Garamond" panose="02020404030301010803" pitchFamily="18" charset="0"/>
              </a:rPr>
              <a:t>veut donner une augmentation de salaire aux employés. Doit-on donner accès directement aux </a:t>
            </a:r>
            <a:r>
              <a:rPr lang="fr-CA" sz="2000" dirty="0" err="1">
                <a:latin typeface="Garamond" panose="02020404030301010803" pitchFamily="18" charset="0"/>
              </a:rPr>
              <a:t>employéEs</a:t>
            </a:r>
            <a:r>
              <a:rPr lang="fr-CA" sz="2000" dirty="0">
                <a:latin typeface="Garamond" panose="02020404030301010803" pitchFamily="18" charset="0"/>
              </a:rPr>
              <a:t> ?</a:t>
            </a:r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Que </a:t>
            </a:r>
            <a:r>
              <a:rPr lang="fr-CA" sz="2000" dirty="0">
                <a:latin typeface="Garamond" panose="02020404030301010803" pitchFamily="18" charset="0"/>
              </a:rPr>
              <a:t>se passe-t-il si dans l'avenir, on se rend compte qu'il est préférable d'avoir un vecteur de pointeurs plutôt qu'un vecteur d'objets ?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Que se passe-t-il si on veut changer le </a:t>
            </a:r>
            <a:r>
              <a:rPr lang="fr-CA" sz="2000" dirty="0" err="1">
                <a:latin typeface="Garamond" panose="02020404030301010803" pitchFamily="18" charset="0"/>
              </a:rPr>
              <a:t>vector</a:t>
            </a:r>
            <a:r>
              <a:rPr lang="fr-CA" sz="2000" dirty="0">
                <a:latin typeface="Garamond" panose="02020404030301010803" pitchFamily="18" charset="0"/>
              </a:rPr>
              <a:t>&lt;T&gt; pour un </a:t>
            </a:r>
            <a:r>
              <a:rPr lang="fr-CA" sz="2000" dirty="0" err="1">
                <a:latin typeface="Garamond" panose="02020404030301010803" pitchFamily="18" charset="0"/>
              </a:rPr>
              <a:t>list</a:t>
            </a:r>
            <a:r>
              <a:rPr lang="fr-CA" sz="2000" dirty="0">
                <a:latin typeface="Garamond" panose="02020404030301010803" pitchFamily="18" charset="0"/>
              </a:rPr>
              <a:t>&lt;T&gt;, un </a:t>
            </a:r>
            <a:r>
              <a:rPr lang="fr-CA" sz="2000" dirty="0" err="1">
                <a:latin typeface="Garamond" panose="02020404030301010803" pitchFamily="18" charset="0"/>
              </a:rPr>
              <a:t>map</a:t>
            </a:r>
            <a:r>
              <a:rPr lang="fr-CA" sz="2000" dirty="0">
                <a:latin typeface="Garamond" panose="02020404030301010803" pitchFamily="18" charset="0"/>
              </a:rPr>
              <a:t>&lt;T&gt; ?</a:t>
            </a:r>
          </a:p>
          <a:p>
            <a:pPr>
              <a:lnSpc>
                <a:spcPct val="150000"/>
              </a:lnSpc>
            </a:pPr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58109" y="3109395"/>
            <a:ext cx="6096000" cy="10772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L="400050" lvl="1" indent="0">
              <a:buNone/>
            </a:pP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marL="400050" lvl="1" indent="0">
              <a:buNone/>
            </a:pP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employes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public:</a:t>
            </a:r>
          </a:p>
          <a:p>
            <a:pPr marL="400050" lvl="1" indent="0">
              <a:buNone/>
            </a:pP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&gt;&amp;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getEmployes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8483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6970" y="304801"/>
            <a:ext cx="10267757" cy="1320800"/>
          </a:xfrm>
        </p:spPr>
        <p:txBody>
          <a:bodyPr>
            <a:normAutofit/>
          </a:bodyPr>
          <a:lstStyle/>
          <a:p>
            <a:r>
              <a:rPr lang="fr-CA" sz="3400" b="1" dirty="0">
                <a:latin typeface="Garamond" panose="02020404030301010803" pitchFamily="18" charset="0"/>
              </a:rPr>
              <a:t>Exemple de problèmes de conception </a:t>
            </a:r>
            <a:r>
              <a:rPr lang="fr-CA" sz="3400" b="1" dirty="0" smtClean="0">
                <a:latin typeface="Garamond" panose="02020404030301010803" pitchFamily="18" charset="0"/>
              </a:rPr>
              <a:t>d’API (Suite)</a:t>
            </a:r>
            <a:endParaRPr lang="fr-CA" sz="3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Il est souvent préférable de garder caché les détails d'implémentation.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Et de plutôt ajouter ce qui est demandé à l'API.</a:t>
            </a:r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r>
              <a:rPr lang="fr-CA" sz="2000" dirty="0" smtClean="0">
                <a:latin typeface="Garamond" panose="02020404030301010803" pitchFamily="18" charset="0"/>
              </a:rPr>
              <a:t>De </a:t>
            </a:r>
            <a:r>
              <a:rPr lang="fr-CA" sz="2000" dirty="0">
                <a:latin typeface="Garamond" panose="02020404030301010803" pitchFamily="18" charset="0"/>
              </a:rPr>
              <a:t>cette manière on peut changer l'implémentation sans affecter l'API.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L'ajout de nouvelles méthodes à l'API n'affecte pas le code existant. 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2410691" y="3179818"/>
            <a:ext cx="6096000" cy="11387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private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: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vector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&lt;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Employe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&gt;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employes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;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public: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void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augmenterSalaire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(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float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montant);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3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1006" y="71666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API en procédural (ex.: en C)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0316" y="1169366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Il n'y a pas de classe en C ; les API correspondent aux fonctions, </a:t>
            </a:r>
            <a:r>
              <a:rPr lang="fr-CA" sz="2000" dirty="0" err="1">
                <a:latin typeface="Garamond" panose="02020404030301010803" pitchFamily="18" charset="0"/>
              </a:rPr>
              <a:t>structs</a:t>
            </a:r>
            <a:r>
              <a:rPr lang="fr-CA" sz="2000" dirty="0">
                <a:latin typeface="Garamond" panose="02020404030301010803" pitchFamily="18" charset="0"/>
              </a:rPr>
              <a:t>, variables globales ...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641340" y="2031419"/>
            <a:ext cx="6096000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</a:rPr>
              <a:t>Struct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 Graphe {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 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&lt;Sommet&gt; sommets;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 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&lt;pair&lt;Sommet, Sommet&gt;&gt;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</a:rPr>
              <a:t>aretes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};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</a:rPr>
              <a:t>void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 parcourir (</a:t>
            </a:r>
            <a:r>
              <a:rPr lang="fr-CA" sz="1500" b="1" dirty="0" err="1">
                <a:solidFill>
                  <a:prstClr val="black"/>
                </a:solidFill>
                <a:latin typeface="Courier New" panose="02070309020205020404" pitchFamily="49" charset="0"/>
              </a:rPr>
              <a:t>const</a:t>
            </a:r>
            <a:r>
              <a:rPr lang="fr-CA" sz="1500" b="1" dirty="0">
                <a:solidFill>
                  <a:prstClr val="black"/>
                </a:solidFill>
                <a:latin typeface="Courier New" panose="02070309020205020404" pitchFamily="49" charset="0"/>
              </a:rPr>
              <a:t> Graphe&amp; graphe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) {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  ...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}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2472" y="4365220"/>
            <a:ext cx="6096000" cy="1708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Graphe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&lt;Sommet&gt; sommets;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&lt;pair&lt;Sommet, Sommet&gt;&gt;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aretes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parcourir();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8012523" y="2539250"/>
            <a:ext cx="195030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Version C</a:t>
            </a:r>
          </a:p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API liée à l’implémentation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7963260" y="4638429"/>
            <a:ext cx="2854729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Version C++</a:t>
            </a:r>
          </a:p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API détachée de l’implémentation</a:t>
            </a:r>
          </a:p>
        </p:txBody>
      </p:sp>
    </p:spTree>
    <p:extLst>
      <p:ext uri="{BB962C8B-B14F-4D97-AF65-F5344CB8AC3E}">
        <p14:creationId xmlns:p14="http://schemas.microsoft.com/office/powerpoint/2010/main" val="307537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5734" y="249382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Procédural vs. Orienté-objet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5734" y="1570182"/>
            <a:ext cx="8596668" cy="3880773"/>
          </a:xfrm>
        </p:spPr>
        <p:txBody>
          <a:bodyPr/>
          <a:lstStyle/>
          <a:p>
            <a:r>
              <a:rPr lang="fr-CA" sz="2000" b="1" dirty="0">
                <a:latin typeface="Garamond" panose="02020404030301010803" pitchFamily="18" charset="0"/>
              </a:rPr>
              <a:t>Procédural</a:t>
            </a:r>
            <a:r>
              <a:rPr lang="fr-CA" sz="2000" dirty="0">
                <a:latin typeface="Garamond" panose="02020404030301010803" pitchFamily="18" charset="0"/>
              </a:rPr>
              <a:t> : </a:t>
            </a:r>
            <a:endParaRPr lang="fr-CA" sz="2000" dirty="0" smtClean="0">
              <a:latin typeface="Garamond" panose="02020404030301010803" pitchFamily="18" charset="0"/>
            </a:endParaRP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F</a:t>
            </a:r>
            <a:r>
              <a:rPr lang="fr-CA" sz="2000" dirty="0" smtClean="0">
                <a:latin typeface="Garamond" panose="02020404030301010803" pitchFamily="18" charset="0"/>
              </a:rPr>
              <a:t>acile </a:t>
            </a:r>
            <a:r>
              <a:rPr lang="fr-CA" sz="2000" dirty="0">
                <a:latin typeface="Garamond" panose="02020404030301010803" pitchFamily="18" charset="0"/>
              </a:rPr>
              <a:t>d'ajouter des fonctions sans changer les structures de données.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Facilite le développement du logiciel.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b="1" dirty="0">
                <a:latin typeface="Garamond" panose="02020404030301010803" pitchFamily="18" charset="0"/>
              </a:rPr>
              <a:t>Orienté-objet</a:t>
            </a:r>
            <a:r>
              <a:rPr lang="fr-CA" sz="2000" dirty="0">
                <a:latin typeface="Garamond" panose="02020404030301010803" pitchFamily="18" charset="0"/>
              </a:rPr>
              <a:t> </a:t>
            </a:r>
            <a:r>
              <a:rPr lang="fr-CA" sz="2000" dirty="0" smtClean="0">
                <a:latin typeface="Garamond" panose="02020404030301010803" pitchFamily="18" charset="0"/>
              </a:rPr>
              <a:t>:</a:t>
            </a:r>
          </a:p>
          <a:p>
            <a:pPr lvl="1"/>
            <a:r>
              <a:rPr lang="fr-CA" sz="2000" dirty="0" smtClean="0">
                <a:latin typeface="Garamond" panose="02020404030301010803" pitchFamily="18" charset="0"/>
              </a:rPr>
              <a:t> </a:t>
            </a:r>
            <a:r>
              <a:rPr lang="fr-CA" sz="2000" dirty="0">
                <a:latin typeface="Garamond" panose="02020404030301010803" pitchFamily="18" charset="0"/>
              </a:rPr>
              <a:t>F</a:t>
            </a:r>
            <a:r>
              <a:rPr lang="fr-CA" sz="2000" dirty="0" smtClean="0">
                <a:latin typeface="Garamond" panose="02020404030301010803" pitchFamily="18" charset="0"/>
              </a:rPr>
              <a:t>acile </a:t>
            </a:r>
            <a:r>
              <a:rPr lang="fr-CA" sz="2000" dirty="0">
                <a:latin typeface="Garamond" panose="02020404030301010803" pitchFamily="18" charset="0"/>
              </a:rPr>
              <a:t>d'ajouter des structures de données (variables-membres dans les classes) sans changer les fonctions.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Facilite la réutilisation par d'autres </a:t>
            </a:r>
            <a:r>
              <a:rPr lang="fr-CA" sz="2000" dirty="0" err="1">
                <a:latin typeface="Garamond" panose="02020404030301010803" pitchFamily="18" charset="0"/>
              </a:rPr>
              <a:t>programmeurE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Facilite la définition et l'utilisation des API.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3250644" y="5756625"/>
            <a:ext cx="399122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Chaque approche a ses forces et faiblesses.</a:t>
            </a:r>
            <a:endParaRPr lang="fr-CA" sz="12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6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Bonnes pratiques de développement d’API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5734" y="1754189"/>
            <a:ext cx="8596668" cy="3880773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Les éléments de l'API devraient être au plus haut niveau d'abstraction possible.</a:t>
            </a:r>
          </a:p>
          <a:p>
            <a:pPr lvl="1"/>
            <a:r>
              <a:rPr lang="fr-CA" sz="2000" dirty="0" smtClean="0">
                <a:latin typeface="Garamond" panose="02020404030301010803" pitchFamily="18" charset="0"/>
              </a:rPr>
              <a:t>Maximiser </a:t>
            </a:r>
            <a:r>
              <a:rPr lang="fr-CA" sz="2000" dirty="0">
                <a:latin typeface="Garamond" panose="02020404030301010803" pitchFamily="18" charset="0"/>
              </a:rPr>
              <a:t>le contenu encapsulé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Utiliser des concepts courants comme éléments de l'API.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Si beaucoup d'API utilisent les mêmes termes, c'est probablement une bonne approche, facile à comprendre.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API de vecteurs :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C++ </a:t>
            </a:r>
            <a:r>
              <a:rPr lang="fr-CA" sz="2000" dirty="0" err="1">
                <a:latin typeface="Garamond" panose="02020404030301010803" pitchFamily="18" charset="0"/>
              </a:rPr>
              <a:t>vector</a:t>
            </a:r>
            <a:r>
              <a:rPr lang="fr-CA" sz="2000" dirty="0">
                <a:latin typeface="Garamond" panose="02020404030301010803" pitchFamily="18" charset="0"/>
              </a:rPr>
              <a:t> : </a:t>
            </a:r>
            <a:r>
              <a:rPr lang="fr-CA" sz="2000" dirty="0" err="1">
                <a:latin typeface="Garamond" panose="02020404030301010803" pitchFamily="18" charset="0"/>
              </a:rPr>
              <a:t>push_back</a:t>
            </a:r>
            <a:r>
              <a:rPr lang="fr-CA" sz="2000" dirty="0">
                <a:latin typeface="Garamond" panose="02020404030301010803" pitchFamily="18" charset="0"/>
              </a:rPr>
              <a:t>, </a:t>
            </a:r>
            <a:r>
              <a:rPr lang="fr-CA" sz="2000" dirty="0" err="1">
                <a:latin typeface="Garamond" panose="02020404030301010803" pitchFamily="18" charset="0"/>
              </a:rPr>
              <a:t>pop_back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PHP </a:t>
            </a:r>
            <a:r>
              <a:rPr lang="fr-CA" sz="2000" dirty="0" err="1">
                <a:latin typeface="Garamond" panose="02020404030301010803" pitchFamily="18" charset="0"/>
              </a:rPr>
              <a:t>Vector</a:t>
            </a:r>
            <a:r>
              <a:rPr lang="fr-CA" sz="2000" dirty="0">
                <a:latin typeface="Garamond" panose="02020404030301010803" pitchFamily="18" charset="0"/>
              </a:rPr>
              <a:t> : push, pop.</a:t>
            </a:r>
          </a:p>
          <a:p>
            <a:pPr lvl="2"/>
            <a:r>
              <a:rPr lang="fr-CA" sz="2000" dirty="0" err="1">
                <a:latin typeface="Garamond" panose="02020404030301010803" pitchFamily="18" charset="0"/>
              </a:rPr>
              <a:t>Javascript</a:t>
            </a:r>
            <a:r>
              <a:rPr lang="fr-CA" sz="2000" dirty="0">
                <a:latin typeface="Garamond" panose="02020404030301010803" pitchFamily="18" charset="0"/>
              </a:rPr>
              <a:t> </a:t>
            </a:r>
            <a:r>
              <a:rPr lang="fr-CA" sz="2000" dirty="0" err="1">
                <a:latin typeface="Garamond" panose="02020404030301010803" pitchFamily="18" charset="0"/>
              </a:rPr>
              <a:t>Array</a:t>
            </a:r>
            <a:r>
              <a:rPr lang="fr-CA" sz="2000" dirty="0">
                <a:latin typeface="Garamond" panose="02020404030301010803" pitchFamily="18" charset="0"/>
              </a:rPr>
              <a:t> : push.</a:t>
            </a:r>
          </a:p>
          <a:p>
            <a:pPr lvl="1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93064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46378" y="2507848"/>
            <a:ext cx="8596668" cy="1320800"/>
          </a:xfrm>
        </p:spPr>
        <p:txBody>
          <a:bodyPr>
            <a:normAutofit/>
          </a:bodyPr>
          <a:lstStyle/>
          <a:p>
            <a:r>
              <a:rPr lang="fr-FR" b="1" dirty="0">
                <a:latin typeface="Garamond" panose="02020404030301010803" pitchFamily="18" charset="0"/>
              </a:rPr>
              <a:t>Processus de conception</a:t>
            </a:r>
          </a:p>
        </p:txBody>
      </p:sp>
    </p:spTree>
    <p:extLst>
      <p:ext uri="{BB962C8B-B14F-4D97-AF65-F5344CB8AC3E}">
        <p14:creationId xmlns:p14="http://schemas.microsoft.com/office/powerpoint/2010/main" val="256231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6424" y="184727"/>
            <a:ext cx="10023455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Bonnes pratiques de développement </a:t>
            </a:r>
            <a:r>
              <a:rPr lang="fr-CA" b="1" dirty="0" smtClean="0">
                <a:latin typeface="Garamond" panose="02020404030301010803" pitchFamily="18" charset="0"/>
              </a:rPr>
              <a:t>d’API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61825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Bonne pratique → même principe que pour une classe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Une classe doit être cohésive,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Une classe doit se limite à une responsabilité bien définie.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Une API de classe doit donc être cohésive en se limitant à une responsabilité bien définie.</a:t>
            </a:r>
          </a:p>
          <a:p>
            <a:endParaRPr lang="fr-CA" sz="2000" dirty="0"/>
          </a:p>
        </p:txBody>
      </p:sp>
      <p:sp>
        <p:nvSpPr>
          <p:cNvPr id="5" name="Rectangle 4"/>
          <p:cNvSpPr/>
          <p:nvPr/>
        </p:nvSpPr>
        <p:spPr>
          <a:xfrm>
            <a:off x="1089891" y="3946667"/>
            <a:ext cx="2881745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Class Principale {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 Public: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fr-CA" b="1" dirty="0" err="1">
                <a:solidFill>
                  <a:srgbClr val="FF3333"/>
                </a:solidFill>
                <a:latin typeface="Courier New" panose="02070309020205020404" pitchFamily="49" charset="0"/>
              </a:rPr>
              <a:t>void</a:t>
            </a:r>
            <a:r>
              <a:rPr lang="fr-CA" b="1" dirty="0">
                <a:solidFill>
                  <a:srgbClr val="FF3333"/>
                </a:solidFill>
                <a:latin typeface="Courier New" panose="02070309020205020404" pitchFamily="49" charset="0"/>
              </a:rPr>
              <a:t> Undo();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b="1" dirty="0">
                <a:solidFill>
                  <a:srgbClr val="FF3333"/>
                </a:solidFill>
                <a:latin typeface="Courier New" panose="02070309020205020404" pitchFamily="49" charset="0"/>
              </a:rPr>
              <a:t>    </a:t>
            </a:r>
            <a:r>
              <a:rPr lang="fr-CA" b="1" dirty="0" err="1">
                <a:solidFill>
                  <a:srgbClr val="FF3333"/>
                </a:solidFill>
                <a:latin typeface="Courier New" panose="02070309020205020404" pitchFamily="49" charset="0"/>
              </a:rPr>
              <a:t>void</a:t>
            </a:r>
            <a:r>
              <a:rPr lang="fr-CA" b="1" dirty="0">
                <a:solidFill>
                  <a:srgbClr val="FF3333"/>
                </a:solidFill>
                <a:latin typeface="Courier New" panose="02070309020205020404" pitchFamily="49" charset="0"/>
              </a:rPr>
              <a:t> </a:t>
            </a:r>
            <a:r>
              <a:rPr lang="fr-CA" b="1" dirty="0" err="1">
                <a:solidFill>
                  <a:srgbClr val="FF3333"/>
                </a:solidFill>
                <a:latin typeface="Courier New" panose="02070309020205020404" pitchFamily="49" charset="0"/>
              </a:rPr>
              <a:t>Redo</a:t>
            </a:r>
            <a:r>
              <a:rPr lang="fr-CA" b="1" dirty="0">
                <a:solidFill>
                  <a:srgbClr val="FF3333"/>
                </a:solidFill>
                <a:latin typeface="Courier New" panose="02070309020205020404" pitchFamily="49" charset="0"/>
              </a:rPr>
              <a:t>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fr-CA" b="1" dirty="0" err="1">
                <a:solidFill>
                  <a:srgbClr val="006600"/>
                </a:solidFill>
                <a:latin typeface="Courier New" panose="02070309020205020404" pitchFamily="49" charset="0"/>
              </a:rPr>
              <a:t>void</a:t>
            </a:r>
            <a:r>
              <a:rPr lang="fr-CA" b="1" dirty="0">
                <a:solidFill>
                  <a:srgbClr val="006600"/>
                </a:solidFill>
                <a:latin typeface="Courier New" panose="02070309020205020404" pitchFamily="49" charset="0"/>
              </a:rPr>
              <a:t> Copy();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b="1" dirty="0">
                <a:solidFill>
                  <a:srgbClr val="006600"/>
                </a:solidFill>
                <a:latin typeface="Courier New" panose="02070309020205020404" pitchFamily="49" charset="0"/>
              </a:rPr>
              <a:t>    </a:t>
            </a:r>
            <a:r>
              <a:rPr lang="fr-CA" b="1" dirty="0" err="1">
                <a:solidFill>
                  <a:srgbClr val="006600"/>
                </a:solidFill>
                <a:latin typeface="Courier New" panose="02070309020205020404" pitchFamily="49" charset="0"/>
              </a:rPr>
              <a:t>void</a:t>
            </a:r>
            <a:r>
              <a:rPr lang="fr-CA" b="1" dirty="0">
                <a:solidFill>
                  <a:srgbClr val="006600"/>
                </a:solidFill>
                <a:latin typeface="Courier New" panose="02070309020205020404" pitchFamily="49" charset="0"/>
              </a:rPr>
              <a:t> </a:t>
            </a:r>
            <a:r>
              <a:rPr lang="fr-CA" b="1" dirty="0" err="1">
                <a:solidFill>
                  <a:srgbClr val="006600"/>
                </a:solidFill>
                <a:latin typeface="Courier New" panose="02070309020205020404" pitchFamily="49" charset="0"/>
              </a:rPr>
              <a:t>Paste</a:t>
            </a:r>
            <a:r>
              <a:rPr lang="fr-CA" b="1" dirty="0">
                <a:solidFill>
                  <a:srgbClr val="006600"/>
                </a:solidFill>
                <a:latin typeface="Courier New" panose="02070309020205020404" pitchFamily="49" charset="0"/>
              </a:rPr>
              <a:t>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fr-CA" b="1" dirty="0" err="1">
                <a:solidFill>
                  <a:srgbClr val="3333FF"/>
                </a:solidFill>
                <a:latin typeface="Courier New" panose="02070309020205020404" pitchFamily="49" charset="0"/>
              </a:rPr>
              <a:t>void</a:t>
            </a:r>
            <a:r>
              <a:rPr lang="fr-CA" b="1" dirty="0">
                <a:solidFill>
                  <a:srgbClr val="3333FF"/>
                </a:solidFill>
                <a:latin typeface="Courier New" panose="02070309020205020404" pitchFamily="49" charset="0"/>
              </a:rPr>
              <a:t> Save();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b="1" dirty="0">
                <a:solidFill>
                  <a:srgbClr val="3333FF"/>
                </a:solidFill>
                <a:latin typeface="Courier New" panose="02070309020205020404" pitchFamily="49" charset="0"/>
              </a:rPr>
              <a:t>    </a:t>
            </a:r>
            <a:r>
              <a:rPr lang="fr-CA" b="1" dirty="0" err="1">
                <a:solidFill>
                  <a:srgbClr val="3333FF"/>
                </a:solidFill>
                <a:latin typeface="Courier New" panose="02070309020205020404" pitchFamily="49" charset="0"/>
              </a:rPr>
              <a:t>void</a:t>
            </a:r>
            <a:r>
              <a:rPr lang="fr-CA" b="1" dirty="0">
                <a:solidFill>
                  <a:srgbClr val="3333FF"/>
                </a:solidFill>
                <a:latin typeface="Courier New" panose="02070309020205020404" pitchFamily="49" charset="0"/>
              </a:rPr>
              <a:t> </a:t>
            </a:r>
            <a:r>
              <a:rPr lang="fr-CA" b="1" dirty="0" err="1">
                <a:solidFill>
                  <a:srgbClr val="3333FF"/>
                </a:solidFill>
                <a:latin typeface="Courier New" panose="02070309020205020404" pitchFamily="49" charset="0"/>
              </a:rPr>
              <a:t>Load</a:t>
            </a:r>
            <a:r>
              <a:rPr lang="fr-CA" b="1" dirty="0">
                <a:solidFill>
                  <a:srgbClr val="3333FF"/>
                </a:solidFill>
                <a:latin typeface="Courier New" panose="02070309020205020404" pitchFamily="49" charset="0"/>
              </a:rPr>
              <a:t>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};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3408219" y="4498109"/>
            <a:ext cx="1801090" cy="3417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3302347" y="4498109"/>
            <a:ext cx="1906962" cy="794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 flipH="1">
            <a:off x="3339292" y="4498109"/>
            <a:ext cx="1870017" cy="1345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366673" y="4022651"/>
            <a:ext cx="3749964" cy="64633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Trois responsabilités qui n’ont pas grand chose à voir ensemble.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242675" y="4877631"/>
            <a:ext cx="3888163" cy="16312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Truc : s’il n’y a aucun recoupage entre deux groupes de méthodes/variables-membres, alors elles peuvent facilement être séparées.</a:t>
            </a:r>
          </a:p>
        </p:txBody>
      </p:sp>
    </p:spTree>
    <p:extLst>
      <p:ext uri="{BB962C8B-B14F-4D97-AF65-F5344CB8AC3E}">
        <p14:creationId xmlns:p14="http://schemas.microsoft.com/office/powerpoint/2010/main" val="84589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8716" y="258619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Bonnes pratiques de développement d’API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4327" y="1726480"/>
            <a:ext cx="9402618" cy="4434175"/>
          </a:xfrm>
        </p:spPr>
        <p:txBody>
          <a:bodyPr>
            <a:normAutofit/>
          </a:bodyPr>
          <a:lstStyle/>
          <a:p>
            <a:r>
              <a:rPr lang="fr-CA" sz="2200" dirty="0" smtClean="0">
                <a:latin typeface="Garamond" panose="02020404030301010803" pitchFamily="18" charset="0"/>
              </a:rPr>
              <a:t>Toutes les méthodes devraient être au même niveau d'abstraction.</a:t>
            </a:r>
          </a:p>
          <a:p>
            <a:endParaRPr lang="fr-CA" sz="2200" dirty="0" smtClean="0"/>
          </a:p>
          <a:p>
            <a:endParaRPr lang="fr-CA" dirty="0" smtClean="0"/>
          </a:p>
          <a:p>
            <a:endParaRPr lang="fr-CA" dirty="0" smtClean="0"/>
          </a:p>
          <a:p>
            <a:endParaRPr lang="fr-CA" dirty="0" smtClean="0"/>
          </a:p>
          <a:p>
            <a:pPr marL="0" indent="0">
              <a:buNone/>
            </a:pPr>
            <a:endParaRPr lang="fr-CA" sz="2200" dirty="0" smtClean="0"/>
          </a:p>
          <a:p>
            <a:r>
              <a:rPr lang="fr-CA" sz="2200" dirty="0" smtClean="0">
                <a:latin typeface="Garamond" panose="02020404030301010803" pitchFamily="18" charset="0"/>
              </a:rPr>
              <a:t>Les </a:t>
            </a:r>
            <a:r>
              <a:rPr lang="fr-CA" sz="2200" dirty="0">
                <a:latin typeface="Garamond" panose="02020404030301010803" pitchFamily="18" charset="0"/>
              </a:rPr>
              <a:t>fonctions opposées devraient avoir des noms similaires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undo/</a:t>
            </a:r>
            <a:r>
              <a:rPr lang="fr-CA" sz="2000" dirty="0" err="1">
                <a:latin typeface="Garamond" panose="02020404030301010803" pitchFamily="18" charset="0"/>
              </a:rPr>
              <a:t>redo</a:t>
            </a:r>
            <a:r>
              <a:rPr lang="fr-CA" sz="20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installer/désinstaller,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insérer/retirer. </a:t>
            </a:r>
          </a:p>
          <a:p>
            <a:pPr marL="0" indent="0">
              <a:buNone/>
            </a:pPr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570181" y="2136247"/>
            <a:ext cx="6096000" cy="19236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Class Travailleurs {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 Public: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int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ajouterEmploye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(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Employe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e);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Employe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getEmploye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(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int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id);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void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enleverEmploye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(</a:t>
            </a:r>
            <a:r>
              <a:rPr lang="fr-CA" sz="1700" dirty="0" err="1">
                <a:solidFill>
                  <a:prstClr val="black"/>
                </a:solidFill>
                <a:latin typeface="Courier New" panose="02070309020205020404" pitchFamily="49" charset="0"/>
              </a:rPr>
              <a:t>int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id);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   </a:t>
            </a:r>
            <a:r>
              <a:rPr lang="fr-CA" sz="1700" b="1" dirty="0" err="1">
                <a:solidFill>
                  <a:srgbClr val="FF3333"/>
                </a:solidFill>
                <a:latin typeface="Courier New" panose="02070309020205020404" pitchFamily="49" charset="0"/>
              </a:rPr>
              <a:t>void</a:t>
            </a:r>
            <a:r>
              <a:rPr lang="fr-CA" sz="1700" b="1" dirty="0">
                <a:solidFill>
                  <a:srgbClr val="FF3333"/>
                </a:solidFill>
                <a:latin typeface="Courier New" panose="02070309020205020404" pitchFamily="49" charset="0"/>
              </a:rPr>
              <a:t> </a:t>
            </a:r>
            <a:r>
              <a:rPr lang="fr-CA" sz="1700" b="1" dirty="0" err="1">
                <a:solidFill>
                  <a:srgbClr val="FF3333"/>
                </a:solidFill>
                <a:latin typeface="Courier New" panose="02070309020205020404" pitchFamily="49" charset="0"/>
              </a:rPr>
              <a:t>modifierNaissance</a:t>
            </a:r>
            <a:r>
              <a:rPr lang="fr-CA" sz="1700" b="1" dirty="0">
                <a:solidFill>
                  <a:srgbClr val="FF3333"/>
                </a:solidFill>
                <a:latin typeface="Courier New" panose="02070309020205020404" pitchFamily="49" charset="0"/>
              </a:rPr>
              <a:t>(</a:t>
            </a:r>
            <a:r>
              <a:rPr lang="fr-CA" sz="1700" b="1" dirty="0" err="1">
                <a:solidFill>
                  <a:srgbClr val="FF3333"/>
                </a:solidFill>
                <a:latin typeface="Courier New" panose="02070309020205020404" pitchFamily="49" charset="0"/>
              </a:rPr>
              <a:t>Employe</a:t>
            </a:r>
            <a:r>
              <a:rPr lang="fr-CA" sz="1700" b="1" dirty="0">
                <a:solidFill>
                  <a:srgbClr val="FF3333"/>
                </a:solidFill>
                <a:latin typeface="Courier New" panose="02070309020205020404" pitchFamily="49" charset="0"/>
              </a:rPr>
              <a:t> e);</a:t>
            </a:r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  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700" dirty="0">
                <a:solidFill>
                  <a:prstClr val="black"/>
                </a:solidFill>
                <a:latin typeface="Courier New" panose="02070309020205020404" pitchFamily="49" charset="0"/>
              </a:rPr>
              <a:t>};</a:t>
            </a:r>
            <a:endParaRPr lang="fr-CA" sz="17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19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0316" y="314036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Bonnes pratiques de développement d’API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0316" y="1200007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Éviter les liens sémantiques entre les méthodes.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la méthode « initialiser » doit être exécutée avant d'utiliser le reste de la classe.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Des liens de ce genre </a:t>
            </a:r>
            <a:r>
              <a:rPr lang="fr-CA" sz="2000" dirty="0" smtClean="0">
                <a:latin typeface="Garamond" panose="02020404030301010803" pitchFamily="18" charset="0"/>
              </a:rPr>
              <a:t>rendent </a:t>
            </a:r>
            <a:r>
              <a:rPr lang="fr-CA" sz="2000" dirty="0">
                <a:latin typeface="Garamond" panose="02020404030301010803" pitchFamily="18" charset="0"/>
              </a:rPr>
              <a:t>l'API plus difficile à utiliser.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Attention aux modifications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Il est facile d'ajouter des méthodes dans des classes existantes sans réfléchir si c'est le meilleur endroit.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Avec le temps, la cohésion tend à diminuer ...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2425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770" y="295564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Bonnes pratiques de développement d’API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La recherche démontre qu'on est capable de garder en mémoire à court terme 7±2 concepts.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Ou plus exactement 3-5 regroupements.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 de regroupement : copy/</a:t>
            </a:r>
            <a:r>
              <a:rPr lang="fr-CA" sz="2000" dirty="0" err="1">
                <a:latin typeface="Garamond" panose="02020404030301010803" pitchFamily="18" charset="0"/>
              </a:rPr>
              <a:t>cut</a:t>
            </a:r>
            <a:r>
              <a:rPr lang="fr-CA" sz="2000" dirty="0">
                <a:latin typeface="Garamond" panose="02020404030301010803" pitchFamily="18" charset="0"/>
              </a:rPr>
              <a:t>/</a:t>
            </a:r>
            <a:r>
              <a:rPr lang="fr-CA" sz="2000" dirty="0" err="1">
                <a:latin typeface="Garamond" panose="02020404030301010803" pitchFamily="18" charset="0"/>
              </a:rPr>
              <a:t>paste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Donc une API idéale devrait avoir 7±2 éléments publics.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Une API plus complexe devrait idéalement être décomposée en sous-éléments.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le bouton en C# possède 66 méthodes ...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Beaucoup héritées de classes de base, mais ça reste intense ...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829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Héritage : Principe de substitution de </a:t>
            </a:r>
            <a:r>
              <a:rPr lang="fr-CA" b="1" dirty="0" err="1">
                <a:latin typeface="Garamond" panose="02020404030301010803" pitchFamily="18" charset="0"/>
              </a:rPr>
              <a:t>Liskov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Une sous-classe devrait pouvoir être utilisée par l'interface de la classe de base sans qu'il soit nécessaire de connaître les différences </a:t>
            </a:r>
            <a:r>
              <a:rPr lang="fr-CA" sz="2000" dirty="0" smtClean="0">
                <a:latin typeface="Garamond" panose="02020404030301010803" pitchFamily="18" charset="0"/>
              </a:rPr>
              <a:t>d'implémentation.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sz="2000" dirty="0" smtClean="0">
                <a:latin typeface="Garamond" panose="02020404030301010803" pitchFamily="18" charset="0"/>
              </a:rPr>
              <a:t>Appeler </a:t>
            </a:r>
            <a:r>
              <a:rPr lang="fr-CA" sz="2000" dirty="0">
                <a:latin typeface="Garamond" panose="02020404030301010803" pitchFamily="18" charset="0"/>
              </a:rPr>
              <a:t>la méthode « </a:t>
            </a:r>
            <a:r>
              <a:rPr lang="fr-CA" sz="2000" dirty="0" err="1">
                <a:latin typeface="Garamond" panose="02020404030301010803" pitchFamily="18" charset="0"/>
              </a:rPr>
              <a:t>getMontant</a:t>
            </a:r>
            <a:r>
              <a:rPr lang="fr-CA" sz="2000" dirty="0">
                <a:latin typeface="Garamond" panose="02020404030301010803" pitchFamily="18" charset="0"/>
              </a:rPr>
              <a:t> » à partir de « </a:t>
            </a:r>
            <a:r>
              <a:rPr lang="fr-CA" sz="2000" dirty="0" err="1">
                <a:latin typeface="Garamond" panose="02020404030301010803" pitchFamily="18" charset="0"/>
              </a:rPr>
              <a:t>CompteBancaire</a:t>
            </a:r>
            <a:r>
              <a:rPr lang="fr-CA" sz="2000" dirty="0">
                <a:latin typeface="Garamond" panose="02020404030301010803" pitchFamily="18" charset="0"/>
              </a:rPr>
              <a:t> » devrait avoir un fonctionnement similaire pour toutes les classes dérivées.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174" y="3079050"/>
            <a:ext cx="498227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0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Exemple de violation du principe de substitution de </a:t>
            </a:r>
            <a:r>
              <a:rPr lang="fr-CA" b="1" dirty="0" err="1">
                <a:latin typeface="Garamond" panose="02020404030301010803" pitchFamily="18" charset="0"/>
              </a:rPr>
              <a:t>Liskov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672" y="1474788"/>
            <a:ext cx="7875088" cy="5271229"/>
          </a:xfrm>
        </p:spPr>
      </p:pic>
    </p:spTree>
    <p:extLst>
      <p:ext uri="{BB962C8B-B14F-4D97-AF65-F5344CB8AC3E}">
        <p14:creationId xmlns:p14="http://schemas.microsoft.com/office/powerpoint/2010/main" val="68751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Héritage : Odeurs communes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80298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Classes qui n'ont qu'une seule instance : </a:t>
            </a:r>
          </a:p>
          <a:p>
            <a:pPr lvl="1"/>
            <a:r>
              <a:rPr lang="fr-CA" sz="2000" i="1" dirty="0">
                <a:latin typeface="Garamond" panose="02020404030301010803" pitchFamily="18" charset="0"/>
              </a:rPr>
              <a:t>Singleton</a:t>
            </a:r>
            <a:r>
              <a:rPr lang="fr-CA" sz="2000" dirty="0">
                <a:latin typeface="Garamond" panose="02020404030301010803" pitchFamily="18" charset="0"/>
              </a:rPr>
              <a:t> : souvent de grosses classes qui ont trop de responsabilités.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Classe de base ayant une seule classe dérivée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À quoi sert la classe de base ?</a:t>
            </a:r>
          </a:p>
          <a:p>
            <a:pPr lvl="1"/>
            <a:r>
              <a:rPr lang="en-US" sz="2000" dirty="0">
                <a:latin typeface="Garamond" panose="02020404030301010803" pitchFamily="18" charset="0"/>
              </a:rPr>
              <a:t>Violation du </a:t>
            </a:r>
            <a:r>
              <a:rPr lang="en-US" sz="2000" dirty="0" err="1">
                <a:latin typeface="Garamond" panose="02020404030301010803" pitchFamily="18" charset="0"/>
              </a:rPr>
              <a:t>principe</a:t>
            </a:r>
            <a:r>
              <a:rPr lang="en-US" sz="2000" dirty="0">
                <a:latin typeface="Garamond" panose="02020404030301010803" pitchFamily="18" charset="0"/>
              </a:rPr>
              <a:t> YAGNI </a:t>
            </a:r>
            <a:r>
              <a:rPr lang="en-US" sz="2000" i="1" dirty="0">
                <a:latin typeface="Garamond" panose="02020404030301010803" pitchFamily="18" charset="0"/>
              </a:rPr>
              <a:t>(You </a:t>
            </a:r>
            <a:r>
              <a:rPr lang="en-US" sz="2000" i="1" dirty="0" err="1">
                <a:latin typeface="Garamond" panose="02020404030301010803" pitchFamily="18" charset="0"/>
              </a:rPr>
              <a:t>Ain't</a:t>
            </a:r>
            <a:r>
              <a:rPr lang="en-US" sz="2000" i="1" dirty="0">
                <a:latin typeface="Garamond" panose="02020404030301010803" pitchFamily="18" charset="0"/>
              </a:rPr>
              <a:t> </a:t>
            </a:r>
            <a:r>
              <a:rPr lang="en-US" sz="2000" i="1" dirty="0" err="1">
                <a:latin typeface="Garamond" panose="02020404030301010803" pitchFamily="18" charset="0"/>
              </a:rPr>
              <a:t>Gonna</a:t>
            </a:r>
            <a:r>
              <a:rPr lang="en-US" sz="2000" i="1" dirty="0">
                <a:latin typeface="Garamond" panose="02020404030301010803" pitchFamily="18" charset="0"/>
              </a:rPr>
              <a:t> Need It)</a:t>
            </a:r>
            <a:r>
              <a:rPr lang="en-US" sz="2000" dirty="0">
                <a:latin typeface="Garamond" panose="02020404030301010803" pitchFamily="18" charset="0"/>
              </a:rPr>
              <a:t> ?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Une méthode redéfinie qui ne fait rien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Violation du principe de </a:t>
            </a:r>
            <a:r>
              <a:rPr lang="fr-CA" sz="2000" dirty="0" err="1">
                <a:latin typeface="Garamond" panose="02020404030301010803" pitchFamily="18" charset="0"/>
              </a:rPr>
              <a:t>Liskov</a:t>
            </a:r>
            <a:r>
              <a:rPr lang="fr-CA" sz="2000" dirty="0">
                <a:latin typeface="Garamond" panose="02020404030301010803" pitchFamily="18" charset="0"/>
              </a:rPr>
              <a:t> → la classe dérivée doit respecter le contrat de la classe de base.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Hiérarchie d'héritage trop profonde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Difficile à comprendre et à maintenir.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10458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6352" y="240146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Héritage : Odeurs communes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1079" y="1634117"/>
            <a:ext cx="9408775" cy="49052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Polymorphisme ou « switch-case » ?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Le polymorphisme est plus flexible pour la maintenance future.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Le polymorphisme peut être plus difficile à comprendre → s'il s'agit d'un « switch-case » vraiment simple, alors on peut le garder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Éviter le plus possible l'héritage multiple.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Difficile à comprendre, à gérer, facile d'introduire des bogues difficiles à déboguer, difficile à modifier ...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Exception : héritage multiple d' « interfaces », populaire en java → classes de base sans code.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73053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Héritage ou agrégation/composition ?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Classes A et B partagent des </a:t>
            </a:r>
            <a:r>
              <a:rPr lang="fr-CA" sz="2000" b="1" dirty="0">
                <a:latin typeface="Garamond" panose="02020404030301010803" pitchFamily="18" charset="0"/>
              </a:rPr>
              <a:t>attributs</a:t>
            </a:r>
            <a:r>
              <a:rPr lang="fr-CA" sz="2000" dirty="0">
                <a:latin typeface="Garamond" panose="02020404030301010803" pitchFamily="18" charset="0"/>
              </a:rPr>
              <a:t> mais pas de </a:t>
            </a:r>
            <a:r>
              <a:rPr lang="fr-CA" sz="2000" b="1" dirty="0">
                <a:latin typeface="Garamond" panose="02020404030301010803" pitchFamily="18" charset="0"/>
              </a:rPr>
              <a:t>comportements</a:t>
            </a:r>
            <a:r>
              <a:rPr lang="fr-CA" sz="2000" dirty="0">
                <a:latin typeface="Garamond" panose="02020404030301010803" pitchFamily="18" charset="0"/>
              </a:rPr>
              <a:t> (méthodes).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Composition/agrégation : A et B contiennent un objet de classe C qui contient les attributs partagés.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Classes A et B partagent des </a:t>
            </a:r>
            <a:r>
              <a:rPr lang="fr-CA" sz="2000" b="1" dirty="0">
                <a:latin typeface="Garamond" panose="02020404030301010803" pitchFamily="18" charset="0"/>
              </a:rPr>
              <a:t>comportements</a:t>
            </a:r>
            <a:r>
              <a:rPr lang="fr-CA" sz="2000" dirty="0">
                <a:latin typeface="Garamond" panose="02020404030301010803" pitchFamily="18" charset="0"/>
              </a:rPr>
              <a:t> mais pas d'</a:t>
            </a:r>
            <a:r>
              <a:rPr lang="fr-CA" sz="2000" b="1" dirty="0">
                <a:latin typeface="Garamond" panose="02020404030301010803" pitchFamily="18" charset="0"/>
              </a:rPr>
              <a:t>attributs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Héritage : A et B dérivent d'une classe commune C qui définit les comportements communs.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Classes A et B partagent des </a:t>
            </a:r>
            <a:r>
              <a:rPr lang="fr-CA" sz="2000" b="1" dirty="0">
                <a:latin typeface="Garamond" panose="02020404030301010803" pitchFamily="18" charset="0"/>
              </a:rPr>
              <a:t>comportements</a:t>
            </a:r>
            <a:r>
              <a:rPr lang="fr-CA" sz="2000" dirty="0">
                <a:latin typeface="Garamond" panose="02020404030301010803" pitchFamily="18" charset="0"/>
              </a:rPr>
              <a:t> et des </a:t>
            </a:r>
            <a:r>
              <a:rPr lang="fr-CA" sz="2000" b="1" dirty="0">
                <a:latin typeface="Garamond" panose="02020404030301010803" pitchFamily="18" charset="0"/>
              </a:rPr>
              <a:t>attributs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Héritage : A et B dérivent d'une classe commune C qui définit les comportements et attributs communs.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2305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Héritage ou composition ?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A est caché par C. Pour modifier A, il faut utiliser l’interface de C.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4" y="3618653"/>
            <a:ext cx="1514686" cy="180047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37" y="3487549"/>
            <a:ext cx="2772162" cy="6668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95632" y="5718196"/>
            <a:ext cx="339127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ctr"/>
            <a:r>
              <a:rPr lang="fr-CA" sz="1700" dirty="0">
                <a:solidFill>
                  <a:prstClr val="black"/>
                </a:solidFill>
                <a:latin typeface="Garamond" panose="02020404030301010803" pitchFamily="18" charset="0"/>
              </a:rPr>
              <a:t>L’interface de A est dictée en partie par l’interface de C.</a:t>
            </a: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4544291" y="4384581"/>
            <a:ext cx="3306618" cy="3933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1700" dirty="0" smtClean="0">
                <a:latin typeface="Garamond" panose="02020404030301010803" pitchFamily="18" charset="0"/>
              </a:rPr>
              <a:t>A est caché par C. Pour modifier A, il faut utiliser l’interface de C.</a:t>
            </a:r>
            <a:endParaRPr lang="fr-CA" sz="17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62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Techniques de conception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7769" y="1561068"/>
            <a:ext cx="38491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1. Conception itérative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et prototypage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7769" y="2129134"/>
            <a:ext cx="4643501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fr-FR" b="1" smtClean="0">
                <a:solidFill>
                  <a:schemeClr val="dk1"/>
                </a:solidFill>
                <a:latin typeface="Garamond" charset="0"/>
                <a:ea typeface="Garamond" charset="0"/>
                <a:cs typeface="Garamond" charset="0"/>
              </a:rPr>
              <a:t>2. </a:t>
            </a:r>
            <a:r>
              <a:rPr lang="fr-FR" b="1" dirty="0" smtClean="0">
                <a:solidFill>
                  <a:schemeClr val="dk1"/>
                </a:solidFill>
                <a:latin typeface="Garamond" charset="0"/>
                <a:ea typeface="Garamond" charset="0"/>
                <a:cs typeface="Garamond" charset="0"/>
              </a:rPr>
              <a:t>Diviser </a:t>
            </a:r>
            <a:r>
              <a:rPr lang="fr-FR" b="1" dirty="0">
                <a:solidFill>
                  <a:schemeClr val="dk1"/>
                </a:solidFill>
                <a:latin typeface="Garamond" charset="0"/>
                <a:ea typeface="Garamond" charset="0"/>
                <a:cs typeface="Garamond" charset="0"/>
              </a:rPr>
              <a:t>pour </a:t>
            </a:r>
            <a:r>
              <a:rPr lang="fr-FR" b="1" dirty="0" smtClean="0">
                <a:solidFill>
                  <a:schemeClr val="dk1"/>
                </a:solidFill>
                <a:latin typeface="Garamond" charset="0"/>
                <a:ea typeface="Garamond" charset="0"/>
                <a:cs typeface="Garamond" charset="0"/>
              </a:rPr>
              <a:t>régner </a:t>
            </a:r>
            <a:r>
              <a:rPr lang="fr-FR" b="1" dirty="0">
                <a:solidFill>
                  <a:schemeClr val="dk1"/>
                </a:solidFill>
                <a:latin typeface="Garamond" charset="0"/>
                <a:ea typeface="Garamond" charset="0"/>
                <a:cs typeface="Garamond" charset="0"/>
              </a:rPr>
              <a:t>et approche </a:t>
            </a:r>
            <a:r>
              <a:rPr lang="fr-FR" b="1" dirty="0" smtClean="0">
                <a:solidFill>
                  <a:schemeClr val="dk1"/>
                </a:solidFill>
                <a:latin typeface="Garamond" charset="0"/>
                <a:ea typeface="Garamond" charset="0"/>
                <a:cs typeface="Garamond" charset="0"/>
              </a:rPr>
              <a:t>basée </a:t>
            </a:r>
            <a:r>
              <a:rPr lang="fr-FR" b="1" dirty="0">
                <a:solidFill>
                  <a:schemeClr val="dk1"/>
                </a:solidFill>
                <a:latin typeface="Garamond" charset="0"/>
                <a:ea typeface="Garamond" charset="0"/>
                <a:cs typeface="Garamond" charset="0"/>
              </a:rPr>
              <a:t>sur</a:t>
            </a:r>
          </a:p>
          <a:p>
            <a:r>
              <a:rPr lang="fr-FR" b="1" dirty="0">
                <a:solidFill>
                  <a:schemeClr val="dk1"/>
                </a:solidFill>
                <a:latin typeface="Garamond" charset="0"/>
                <a:ea typeface="Garamond" charset="0"/>
                <a:cs typeface="Garamond" charset="0"/>
              </a:rPr>
              <a:t>l’architecture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7769" y="3018477"/>
            <a:ext cx="282569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Conception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coopérative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07769" y="3650740"/>
            <a:ext cx="345165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4. Formalisation de la conception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021582" y="4283373"/>
            <a:ext cx="362150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5. Documentation de la conception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360" y="4682761"/>
            <a:ext cx="6556690" cy="219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8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Odeurs de classe : Méthodes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9002375" cy="4591193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Limiter le nombre de méthodes : 7±2.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Bloquer les méthodes implicites si on ne veut pas qu'elles existent.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constructeur par défaut.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Minimiser les appels à d'autres classes (</a:t>
            </a:r>
            <a:r>
              <a:rPr lang="fr-CA" sz="2000" i="1" dirty="0">
                <a:latin typeface="Garamond" panose="02020404030301010803" pitchFamily="18" charset="0"/>
              </a:rPr>
              <a:t>« fan out »</a:t>
            </a:r>
            <a:r>
              <a:rPr lang="fr-CA" sz="2000" dirty="0">
                <a:latin typeface="Garamond" panose="02020404030301010803" pitchFamily="18" charset="0"/>
              </a:rPr>
              <a:t>).</a:t>
            </a:r>
          </a:p>
          <a:p>
            <a:r>
              <a:rPr lang="fr-CA" sz="2000" b="1" dirty="0">
                <a:solidFill>
                  <a:srgbClr val="FF0000"/>
                </a:solidFill>
                <a:latin typeface="Garamond" panose="02020404030301010803" pitchFamily="18" charset="0"/>
              </a:rPr>
              <a:t>Loi de </a:t>
            </a:r>
            <a:r>
              <a:rPr lang="fr-CA" sz="2000" b="1" dirty="0" err="1">
                <a:solidFill>
                  <a:srgbClr val="FF0000"/>
                </a:solidFill>
                <a:latin typeface="Garamond" panose="02020404030301010803" pitchFamily="18" charset="0"/>
              </a:rPr>
              <a:t>Demeter</a:t>
            </a:r>
            <a:r>
              <a:rPr lang="fr-CA" sz="2000" dirty="0">
                <a:solidFill>
                  <a:srgbClr val="FF0000"/>
                </a:solidFill>
                <a:latin typeface="Garamond" panose="02020404030301010803" pitchFamily="18" charset="0"/>
              </a:rPr>
              <a:t> : </a:t>
            </a:r>
          </a:p>
          <a:p>
            <a:endParaRPr lang="fr-CA" sz="2000" dirty="0" smtClean="0">
              <a:latin typeface="Garamond" panose="02020404030301010803" pitchFamily="18" charset="0"/>
            </a:endParaRPr>
          </a:p>
          <a:p>
            <a:pPr lvl="1"/>
            <a:r>
              <a:rPr lang="fr-CA" sz="2000" dirty="0" smtClean="0">
                <a:latin typeface="Garamond" panose="02020404030301010803" pitchFamily="18" charset="0"/>
              </a:rPr>
              <a:t>A </a:t>
            </a:r>
            <a:r>
              <a:rPr lang="fr-CA" sz="2000" dirty="0">
                <a:latin typeface="Garamond" panose="02020404030301010803" pitchFamily="18" charset="0"/>
              </a:rPr>
              <a:t>peut utiliser les méthodes de B. B peut utiliser les méthodes de C.</a:t>
            </a:r>
          </a:p>
          <a:p>
            <a:pPr lvl="1"/>
            <a:r>
              <a:rPr lang="fr-CA" sz="2000" b="1" dirty="0">
                <a:latin typeface="Garamond" panose="02020404030301010803" pitchFamily="18" charset="0"/>
              </a:rPr>
              <a:t>A ne peut pas utiliser les méthodes de C</a:t>
            </a:r>
            <a:r>
              <a:rPr lang="fr-CA" sz="2000" dirty="0">
                <a:latin typeface="Garamond" panose="02020404030301010803" pitchFamily="18" charset="0"/>
              </a:rPr>
              <a:t>, ça serait une violation d'encapsulation.</a:t>
            </a:r>
          </a:p>
          <a:p>
            <a:pPr lvl="1"/>
            <a:r>
              <a:rPr lang="fr-CA" sz="2000" dirty="0" smtClean="0">
                <a:latin typeface="Garamond" panose="02020404030301010803" pitchFamily="18" charset="0"/>
              </a:rPr>
              <a:t>Idem </a:t>
            </a:r>
            <a:r>
              <a:rPr lang="fr-CA" sz="2000" dirty="0">
                <a:latin typeface="Garamond" panose="02020404030301010803" pitchFamily="18" charset="0"/>
              </a:rPr>
              <a:t>pour des relations d'agrégation et/ou association.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38" y="4248839"/>
            <a:ext cx="419158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25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Odeurs de classe : Constructeurs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61825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Assurer que tous les attributs des classes sont initialisés dans tous les constructeurs.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Afin d'éviter d'avoir des attributs non-initialisés qui causent des bogues.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Préférer les copies intégrales (</a:t>
            </a:r>
            <a:r>
              <a:rPr lang="fr-CA" sz="2000" i="1" dirty="0">
                <a:latin typeface="Garamond" panose="02020404030301010803" pitchFamily="18" charset="0"/>
              </a:rPr>
              <a:t>« </a:t>
            </a:r>
            <a:r>
              <a:rPr lang="fr-CA" sz="2000" i="1" dirty="0" err="1">
                <a:latin typeface="Garamond" panose="02020404030301010803" pitchFamily="18" charset="0"/>
              </a:rPr>
              <a:t>deep</a:t>
            </a:r>
            <a:r>
              <a:rPr lang="fr-CA" sz="2000" i="1" dirty="0">
                <a:latin typeface="Garamond" panose="02020404030301010803" pitchFamily="18" charset="0"/>
              </a:rPr>
              <a:t> copy »</a:t>
            </a:r>
            <a:r>
              <a:rPr lang="fr-CA" sz="2000" dirty="0">
                <a:latin typeface="Garamond" panose="02020404030301010803" pitchFamily="18" charset="0"/>
              </a:rPr>
              <a:t>) aux copies superficielles (</a:t>
            </a:r>
            <a:r>
              <a:rPr lang="fr-CA" sz="2000" i="1" dirty="0">
                <a:latin typeface="Garamond" panose="02020404030301010803" pitchFamily="18" charset="0"/>
              </a:rPr>
              <a:t>« </a:t>
            </a:r>
            <a:r>
              <a:rPr lang="fr-CA" sz="2000" i="1" dirty="0" err="1">
                <a:latin typeface="Garamond" panose="02020404030301010803" pitchFamily="18" charset="0"/>
              </a:rPr>
              <a:t>shallow</a:t>
            </a:r>
            <a:r>
              <a:rPr lang="fr-CA" sz="2000" i="1" dirty="0">
                <a:latin typeface="Garamond" panose="02020404030301010803" pitchFamily="18" charset="0"/>
              </a:rPr>
              <a:t> copy »</a:t>
            </a:r>
            <a:r>
              <a:rPr lang="fr-CA" sz="2000" dirty="0">
                <a:latin typeface="Garamond" panose="02020404030301010803" pitchFamily="18" charset="0"/>
              </a:rPr>
              <a:t>).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Gain de performance négligeable pour une source fréquente de bogues.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C++ : copier le pointeur (</a:t>
            </a:r>
            <a:r>
              <a:rPr lang="fr-CA" sz="2000" i="1" dirty="0">
                <a:latin typeface="Garamond" panose="02020404030301010803" pitchFamily="18" charset="0"/>
              </a:rPr>
              <a:t>« </a:t>
            </a:r>
            <a:r>
              <a:rPr lang="fr-CA" sz="2000" i="1" dirty="0" err="1">
                <a:latin typeface="Garamond" panose="02020404030301010803" pitchFamily="18" charset="0"/>
              </a:rPr>
              <a:t>shallow</a:t>
            </a:r>
            <a:r>
              <a:rPr lang="fr-CA" sz="2000" i="1" dirty="0">
                <a:latin typeface="Garamond" panose="02020404030301010803" pitchFamily="18" charset="0"/>
              </a:rPr>
              <a:t> »</a:t>
            </a:r>
            <a:r>
              <a:rPr lang="fr-CA" sz="2000" dirty="0">
                <a:latin typeface="Garamond" panose="02020404030301010803" pitchFamily="18" charset="0"/>
              </a:rPr>
              <a:t>) vs. copier l'objet lui-même (</a:t>
            </a:r>
            <a:r>
              <a:rPr lang="fr-CA" sz="2000" i="1" dirty="0">
                <a:latin typeface="Garamond" panose="02020404030301010803" pitchFamily="18" charset="0"/>
              </a:rPr>
              <a:t>« </a:t>
            </a:r>
            <a:r>
              <a:rPr lang="fr-CA" sz="2000" i="1" dirty="0" err="1">
                <a:latin typeface="Garamond" panose="02020404030301010803" pitchFamily="18" charset="0"/>
              </a:rPr>
              <a:t>deep</a:t>
            </a:r>
            <a:r>
              <a:rPr lang="fr-CA" sz="2000" i="1" dirty="0">
                <a:latin typeface="Garamond" panose="02020404030301010803" pitchFamily="18" charset="0"/>
              </a:rPr>
              <a:t> »</a:t>
            </a:r>
            <a:r>
              <a:rPr lang="fr-CA" sz="2000" dirty="0">
                <a:latin typeface="Garamond" panose="02020404030301010803" pitchFamily="18" charset="0"/>
              </a:rPr>
              <a:t>).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833" y="5084377"/>
            <a:ext cx="5077534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6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Odeurs de classes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29553" y="1671061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Classe qui a trop de responsabilités : « </a:t>
            </a:r>
            <a:r>
              <a:rPr lang="fr-CA" sz="2000" dirty="0" err="1">
                <a:latin typeface="Garamond" panose="02020404030301010803" pitchFamily="18" charset="0"/>
              </a:rPr>
              <a:t>god</a:t>
            </a:r>
            <a:r>
              <a:rPr lang="fr-CA" sz="2000" dirty="0">
                <a:latin typeface="Garamond" panose="02020404030301010803" pitchFamily="18" charset="0"/>
              </a:rPr>
              <a:t> class </a:t>
            </a:r>
            <a:r>
              <a:rPr lang="fr-CA" sz="2000" dirty="0" smtClean="0">
                <a:latin typeface="Garamond" panose="02020404030301010803" pitchFamily="18" charset="0"/>
              </a:rPr>
              <a:t>»</a:t>
            </a:r>
          </a:p>
          <a:p>
            <a:r>
              <a:rPr lang="fr-CA" sz="2000" dirty="0" smtClean="0">
                <a:latin typeface="Garamond" panose="02020404030301010803" pitchFamily="18" charset="0"/>
              </a:rPr>
              <a:t>Classe </a:t>
            </a:r>
            <a:r>
              <a:rPr lang="fr-CA" sz="2000" dirty="0">
                <a:latin typeface="Garamond" panose="02020404030301010803" pitchFamily="18" charset="0"/>
              </a:rPr>
              <a:t>qui ne contient que des attributs : « data class »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Généralement, ces attributs appartiennent à une autre classe.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Classe qui ne contient que des méthodes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Parfois liée à une « data class ».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Souvent ensemble de fonctions disparates qui devraient aller dans d'autres classes.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Classe qui ne sert plus à grande chose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Utile par le passé → elle en fait maintenant de moins en moins → possiblement à enlever.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2137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Raisons typiques de créer une classe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65025"/>
            <a:ext cx="8596668" cy="3880773"/>
          </a:xfrm>
        </p:spPr>
        <p:txBody>
          <a:bodyPr/>
          <a:lstStyle/>
          <a:p>
            <a:r>
              <a:rPr lang="fr-CA" sz="2000" b="1" dirty="0">
                <a:latin typeface="Garamond" panose="02020404030301010803" pitchFamily="18" charset="0"/>
              </a:rPr>
              <a:t>Isoler</a:t>
            </a:r>
            <a:r>
              <a:rPr lang="fr-CA" sz="2000" dirty="0">
                <a:latin typeface="Garamond" panose="02020404030301010803" pitchFamily="18" charset="0"/>
              </a:rPr>
              <a:t>, cacher, encapsuler la complexité,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Faciliter la réutilisation</a:t>
            </a:r>
            <a:r>
              <a:rPr lang="fr-CA" sz="2000" dirty="0">
                <a:latin typeface="Garamond" panose="02020404030301010803" pitchFamily="18" charset="0"/>
              </a:rPr>
              <a:t>,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Modéliser une API</a:t>
            </a:r>
            <a:r>
              <a:rPr lang="fr-CA" sz="20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façade d'un ensemble de classes.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Regrouper des méthodes liées à une même responsabilité,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Faciliter les modifications futures,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Compromis à obtenir avec le principe YAGNI : </a:t>
            </a:r>
            <a:r>
              <a:rPr lang="fr-CA" sz="2000" i="1" dirty="0">
                <a:latin typeface="Garamond" panose="02020404030301010803" pitchFamily="18" charset="0"/>
              </a:rPr>
              <a:t>« You </a:t>
            </a:r>
            <a:r>
              <a:rPr lang="fr-CA" sz="2000" i="1" dirty="0" err="1">
                <a:latin typeface="Garamond" panose="02020404030301010803" pitchFamily="18" charset="0"/>
              </a:rPr>
              <a:t>Ain't</a:t>
            </a:r>
            <a:r>
              <a:rPr lang="fr-CA" sz="2000" i="1" dirty="0">
                <a:latin typeface="Garamond" panose="02020404030301010803" pitchFamily="18" charset="0"/>
              </a:rPr>
              <a:t> </a:t>
            </a:r>
            <a:r>
              <a:rPr lang="fr-CA" sz="2000" i="1" dirty="0" err="1">
                <a:latin typeface="Garamond" panose="02020404030301010803" pitchFamily="18" charset="0"/>
              </a:rPr>
              <a:t>Gonna</a:t>
            </a:r>
            <a:r>
              <a:rPr lang="fr-CA" sz="2000" i="1" dirty="0">
                <a:latin typeface="Garamond" panose="02020404030301010803" pitchFamily="18" charset="0"/>
              </a:rPr>
              <a:t> </a:t>
            </a:r>
            <a:r>
              <a:rPr lang="fr-CA" sz="2000" i="1" dirty="0" err="1">
                <a:latin typeface="Garamond" panose="02020404030301010803" pitchFamily="18" charset="0"/>
              </a:rPr>
              <a:t>Need</a:t>
            </a:r>
            <a:r>
              <a:rPr lang="fr-CA" sz="2000" i="1" dirty="0">
                <a:latin typeface="Garamond" panose="02020404030301010803" pitchFamily="18" charset="0"/>
              </a:rPr>
              <a:t> It »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Modéliser des objets du monde réel.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7277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Liste plus complète de « </a:t>
            </a:r>
            <a:r>
              <a:rPr lang="fr-CA" b="1" dirty="0" err="1">
                <a:latin typeface="Garamond" panose="02020404030301010803" pitchFamily="18" charset="0"/>
              </a:rPr>
              <a:t>smells</a:t>
            </a:r>
            <a:r>
              <a:rPr lang="fr-CA" b="1" dirty="0">
                <a:latin typeface="Garamond" panose="02020404030301010803" pitchFamily="18" charset="0"/>
              </a:rPr>
              <a:t> »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Il n'y a pas de consensus sur ce qui est ou n'est pas un « </a:t>
            </a:r>
            <a:r>
              <a:rPr lang="fr-CA" sz="2000" dirty="0" err="1">
                <a:latin typeface="Garamond" panose="02020404030301010803" pitchFamily="18" charset="0"/>
              </a:rPr>
              <a:t>smell</a:t>
            </a:r>
            <a:r>
              <a:rPr lang="fr-CA" sz="2000" dirty="0">
                <a:latin typeface="Garamond" panose="02020404030301010803" pitchFamily="18" charset="0"/>
              </a:rPr>
              <a:t> ».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Le site web https://refactoring.guru/refactoring/smells présente une bonne liste avec recommandations typiques. 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20" y="3448334"/>
            <a:ext cx="2160234" cy="34096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542" y="3212994"/>
            <a:ext cx="2160477" cy="346153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2614" y="3014958"/>
            <a:ext cx="1988372" cy="385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2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3370" y="2743199"/>
            <a:ext cx="10738812" cy="1320800"/>
          </a:xfrm>
        </p:spPr>
        <p:txBody>
          <a:bodyPr/>
          <a:lstStyle/>
          <a:p>
            <a:pPr algn="ctr"/>
            <a:r>
              <a:rPr lang="fr-CA" b="1" dirty="0">
                <a:latin typeface="Garamond" panose="02020404030301010803" pitchFamily="18" charset="0"/>
              </a:rPr>
              <a:t>Qualité du code : </a:t>
            </a:r>
            <a:r>
              <a:rPr lang="fr-CA" dirty="0">
                <a:latin typeface="Garamond" panose="02020404030301010803" pitchFamily="18" charset="0"/>
              </a:rPr>
              <a:t> </a:t>
            </a:r>
            <a:r>
              <a:rPr lang="fr-CA" b="1" dirty="0" smtClean="0">
                <a:latin typeface="Garamond" panose="02020404030301010803" pitchFamily="18" charset="0"/>
              </a:rPr>
              <a:t>Odeurs </a:t>
            </a:r>
            <a:r>
              <a:rPr lang="fr-CA" b="1" dirty="0">
                <a:latin typeface="Garamond" panose="02020404030301010803" pitchFamily="18" charset="0"/>
              </a:rPr>
              <a:t>de méthodes</a:t>
            </a:r>
            <a:endParaRPr lang="fr-CA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47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Odeurs de méthodes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291" y="1490162"/>
            <a:ext cx="6066015" cy="45518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121" y="2998248"/>
            <a:ext cx="2375828" cy="165582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743" y="4520137"/>
            <a:ext cx="2375828" cy="16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39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5420" y="81699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Une méthode devrait avoir un seul but</a:t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498765" y="968343"/>
            <a:ext cx="7693127" cy="56323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void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HandleStuff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 CORP_DATA&amp;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inputRec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crntQtr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EPM_DATA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empRec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   double&amp;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estimRevenue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double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ytdRevenue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screenX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screenY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   COLOR_TYPE&amp;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newColor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COLOR_TYPE&amp;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prevColor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StatusType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&amp;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status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,    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expenseType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) {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</a:p>
          <a:p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i;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nn-NO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nn-NO" sz="1500" dirty="0">
                <a:solidFill>
                  <a:srgbClr val="000000"/>
                </a:solidFill>
                <a:latin typeface="Courier New" panose="02070309020205020404" pitchFamily="49" charset="0"/>
              </a:rPr>
              <a:t>for ( i = 0; i &lt; 100; i++ ) {</a:t>
            </a:r>
            <a:endParaRPr lang="nn-NO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inputRec.revenue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[i] = 0;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inputRec.expense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[i]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corpExpense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[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crntQtr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][ i ];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updateCorpDatabase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empRec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);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estimRevenue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ytdRevenue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* 4.0 / (double)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crntQtr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newColor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prevColor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status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= SUCCESS;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if (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expenseType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== 1 ) {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nn-NO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nn-NO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nn-NO" sz="1500" dirty="0">
                <a:solidFill>
                  <a:srgbClr val="000000"/>
                </a:solidFill>
                <a:latin typeface="Courier New" panose="02070309020205020404" pitchFamily="49" charset="0"/>
              </a:rPr>
              <a:t>for ( i = 0; i &lt; 12; i++ )</a:t>
            </a:r>
            <a:endParaRPr lang="nn-NO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profit[i] = revenue[i] – expense.type1[i];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if (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expenseType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== 2 ) {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profit[i] = revenue[i] – expense.type2[i];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else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if (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expenseType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== 3 )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fr-CA" sz="15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profit[i] = revenue[i] – expense.type3[i];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</a:rPr>
              <a:t>}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72523" y="6326302"/>
            <a:ext cx="274209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Que fait cette méthode ?!?</a:t>
            </a:r>
            <a:endParaRPr lang="fr-CA" sz="14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74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Fonction vs. procédure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1664" y="1585554"/>
            <a:ext cx="9597882" cy="4697411"/>
          </a:xfrm>
        </p:spPr>
        <p:txBody>
          <a:bodyPr>
            <a:normAutofit fontScale="92500" lnSpcReduction="20000"/>
          </a:bodyPr>
          <a:lstStyle/>
          <a:p>
            <a:r>
              <a:rPr lang="fr-CA" sz="2200" dirty="0">
                <a:latin typeface="Garamond" panose="02020404030301010803" pitchFamily="18" charset="0"/>
              </a:rPr>
              <a:t>Définition, dans une situation idéale :</a:t>
            </a:r>
          </a:p>
          <a:p>
            <a:pPr lvl="1"/>
            <a:r>
              <a:rPr lang="fr-CA" sz="2200" b="1" dirty="0">
                <a:latin typeface="Garamond" panose="02020404030301010803" pitchFamily="18" charset="0"/>
              </a:rPr>
              <a:t>Fonction</a:t>
            </a:r>
            <a:r>
              <a:rPr lang="fr-CA" sz="2200" dirty="0">
                <a:latin typeface="Garamond" panose="02020404030301010803" pitchFamily="18" charset="0"/>
              </a:rPr>
              <a:t> : 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Retourne la valeur indiquée par le nom de la fonction.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Ne modifie pas l'état interne de l'objet.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Ex.: double </a:t>
            </a:r>
            <a:r>
              <a:rPr lang="fr-CA" sz="2200" dirty="0" err="1">
                <a:latin typeface="Garamond" panose="02020404030301010803" pitchFamily="18" charset="0"/>
              </a:rPr>
              <a:t>obtenirTaille</a:t>
            </a:r>
            <a:r>
              <a:rPr lang="fr-CA" sz="2200" dirty="0">
                <a:latin typeface="Garamond" panose="02020404030301010803" pitchFamily="18" charset="0"/>
              </a:rPr>
              <a:t>();</a:t>
            </a:r>
          </a:p>
          <a:p>
            <a:pPr lvl="1"/>
            <a:r>
              <a:rPr lang="fr-CA" sz="2200" b="1" dirty="0">
                <a:latin typeface="Garamond" panose="02020404030301010803" pitchFamily="18" charset="0"/>
              </a:rPr>
              <a:t>Procédure</a:t>
            </a:r>
            <a:r>
              <a:rPr lang="fr-CA" sz="2200" dirty="0">
                <a:latin typeface="Garamond" panose="02020404030301010803" pitchFamily="18" charset="0"/>
              </a:rPr>
              <a:t> :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Ne retourne rien.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Modifie l'état interne de l'objet (variables membres).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Ex.: </a:t>
            </a:r>
            <a:r>
              <a:rPr lang="fr-CA" sz="2200" dirty="0" err="1">
                <a:latin typeface="Garamond" panose="02020404030301010803" pitchFamily="18" charset="0"/>
              </a:rPr>
              <a:t>void</a:t>
            </a:r>
            <a:r>
              <a:rPr lang="fr-CA" sz="2200" dirty="0">
                <a:latin typeface="Garamond" panose="02020404030301010803" pitchFamily="18" charset="0"/>
              </a:rPr>
              <a:t> </a:t>
            </a:r>
            <a:r>
              <a:rPr lang="fr-CA" sz="2200" dirty="0" err="1">
                <a:latin typeface="Garamond" panose="02020404030301010803" pitchFamily="18" charset="0"/>
              </a:rPr>
              <a:t>ajouterCanard</a:t>
            </a:r>
            <a:r>
              <a:rPr lang="fr-CA" sz="2200" dirty="0">
                <a:latin typeface="Garamond" panose="02020404030301010803" pitchFamily="18" charset="0"/>
              </a:rPr>
              <a:t>(Canard* </a:t>
            </a:r>
            <a:r>
              <a:rPr lang="fr-CA" sz="2200" dirty="0" err="1">
                <a:latin typeface="Garamond" panose="02020404030301010803" pitchFamily="18" charset="0"/>
              </a:rPr>
              <a:t>un_canard</a:t>
            </a:r>
            <a:r>
              <a:rPr lang="fr-CA" sz="2200" dirty="0">
                <a:latin typeface="Garamond" panose="02020404030301010803" pitchFamily="18" charset="0"/>
              </a:rPr>
              <a:t>);</a:t>
            </a:r>
          </a:p>
          <a:p>
            <a:pPr lvl="1"/>
            <a:r>
              <a:rPr lang="fr-CA" sz="2200" dirty="0">
                <a:latin typeface="Garamond" panose="02020404030301010803" pitchFamily="18" charset="0"/>
              </a:rPr>
              <a:t>Idéalement, éviter les effets de bord : 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Ex.: fonction qui modifie l'état interne,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Ex.: procédure qui retourne une valeur.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5835191" y="3137186"/>
            <a:ext cx="2629477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Convention : pas une règle obligatoire</a:t>
            </a:r>
            <a:endParaRPr lang="fr-CA" sz="14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351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Truc pour éviter des bogues de fonctions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71061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Fonction a une valeur de retour, donc :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Initialiser la valeur de retour dès le début de la fonction,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Vérifier chaque point de sortie (chaque </a:t>
            </a:r>
            <a:r>
              <a:rPr lang="fr-CA" sz="2000" i="1" dirty="0">
                <a:latin typeface="Garamond" panose="02020404030301010803" pitchFamily="18" charset="0"/>
              </a:rPr>
              <a:t>« return »</a:t>
            </a:r>
            <a:r>
              <a:rPr lang="fr-CA" sz="2000" dirty="0">
                <a:latin typeface="Garamond" panose="02020404030301010803" pitchFamily="18" charset="0"/>
              </a:rPr>
              <a:t>).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Ne jamais retourner de pointeur ou de référence à une variable locale !</a:t>
            </a:r>
          </a:p>
          <a:p>
            <a:pPr>
              <a:lnSpc>
                <a:spcPct val="150000"/>
              </a:lnSpc>
            </a:pPr>
            <a:endParaRPr lang="fr-CA" sz="2000" dirty="0"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745" y="4221768"/>
            <a:ext cx="6091086" cy="167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1. Conception itérative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et prototypage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930400"/>
            <a:ext cx="9103274" cy="477972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Accumulation de connaissances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travers plusieurs itérations.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Prototypage : tester la performance, tester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la faisabilit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comprendre une technologie ...</a:t>
            </a:r>
          </a:p>
          <a:p>
            <a:pPr lvl="2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ode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doit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jetable, minimal et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simple.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Approches Agiles → plusieurs livrables,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plusieurs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rétroactions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clientEs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938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Raisons pour créer une méthode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8789" y="1809607"/>
            <a:ext cx="9390302" cy="4563484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Éviter la duplication de code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Si on a besoin du même code à deux endroits, autant le mettre dans une méthode.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Réduire la complexité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Couper un algorithme complexe en sous-éléments.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Faciliter la maintenance en ayant seulement de petites méthodes facile à comprendre.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Isoler du code dangereux, lié à la plateforme, ou qui a un impact sur la performance.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Manipulation de </a:t>
            </a:r>
            <a:r>
              <a:rPr lang="fr-CA" sz="2000" b="1" dirty="0">
                <a:latin typeface="Garamond" panose="02020404030301010803" pitchFamily="18" charset="0"/>
              </a:rPr>
              <a:t>pointeurs</a:t>
            </a:r>
            <a:r>
              <a:rPr lang="fr-CA" sz="2000" dirty="0">
                <a:latin typeface="Garamond" panose="02020404030301010803" pitchFamily="18" charset="0"/>
              </a:rPr>
              <a:t>. Si on trouve une approche qui évite les pointeurs, on n'a qu'à modifier la méthode isolée. 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Pour </a:t>
            </a:r>
            <a:r>
              <a:rPr lang="fr-CA" sz="2000" b="1" dirty="0">
                <a:latin typeface="Garamond" panose="02020404030301010803" pitchFamily="18" charset="0"/>
              </a:rPr>
              <a:t>porter</a:t>
            </a:r>
            <a:r>
              <a:rPr lang="fr-CA" sz="2000" dirty="0">
                <a:latin typeface="Garamond" panose="02020404030301010803" pitchFamily="18" charset="0"/>
              </a:rPr>
              <a:t> le code sur une autre plateforme, on n'a qu'à modifier les méthodes isolées.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Pour </a:t>
            </a:r>
            <a:r>
              <a:rPr lang="fr-CA" sz="2000" b="1" dirty="0">
                <a:latin typeface="Garamond" panose="02020404030301010803" pitchFamily="18" charset="0"/>
              </a:rPr>
              <a:t>optimiser</a:t>
            </a:r>
            <a:r>
              <a:rPr lang="fr-CA" sz="2000" dirty="0">
                <a:latin typeface="Garamond" panose="02020404030301010803" pitchFamily="18" charset="0"/>
              </a:rPr>
              <a:t> le code, on n'a qu'à travailler sur les méthodes isolées.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0709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Raisons pour créer une </a:t>
            </a:r>
            <a:r>
              <a:rPr lang="fr-CA" b="1" dirty="0" smtClean="0">
                <a:latin typeface="Garamond" panose="02020404030301010803" pitchFamily="18" charset="0"/>
              </a:rPr>
              <a:t>méthode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8025" y="1764617"/>
            <a:ext cx="8596668" cy="4950219"/>
          </a:xfrm>
        </p:spPr>
        <p:txBody>
          <a:bodyPr/>
          <a:lstStyle/>
          <a:p>
            <a:r>
              <a:rPr lang="fr-CA" dirty="0" smtClean="0">
                <a:latin typeface="Garamond" panose="02020404030301010803" pitchFamily="18" charset="0"/>
              </a:rPr>
              <a:t>Introduire une abstraction intermédiaire facile à comprendre.</a:t>
            </a:r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dirty="0" smtClean="0">
                <a:latin typeface="Garamond" panose="02020404030301010803" pitchFamily="18" charset="0"/>
              </a:rPr>
              <a:t>Sert </a:t>
            </a:r>
            <a:r>
              <a:rPr lang="fr-CA" dirty="0">
                <a:latin typeface="Garamond" panose="02020404030301010803" pitchFamily="18" charset="0"/>
              </a:rPr>
              <a:t>en partie de documentation de code → « self-</a:t>
            </a:r>
            <a:r>
              <a:rPr lang="fr-CA" dirty="0" err="1">
                <a:latin typeface="Garamond" panose="02020404030301010803" pitchFamily="18" charset="0"/>
              </a:rPr>
              <a:t>documenting</a:t>
            </a:r>
            <a:r>
              <a:rPr lang="fr-CA" dirty="0">
                <a:latin typeface="Garamond" panose="02020404030301010803" pitchFamily="18" charset="0"/>
              </a:rPr>
              <a:t> code »</a:t>
            </a:r>
          </a:p>
          <a:p>
            <a:endParaRPr lang="fr-CA" dirty="0" smtClean="0">
              <a:latin typeface="Garamond" panose="02020404030301010803" pitchFamily="18" charset="0"/>
            </a:endParaRP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305494" y="2346753"/>
            <a:ext cx="609600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position = 0;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(position &lt;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employes.size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()){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employes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[position].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id)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break;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++position;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52012" y="3953286"/>
            <a:ext cx="45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VS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5494" y="4451823"/>
            <a:ext cx="609600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position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obtenirPosition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(id);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5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obtenirPosition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(id) {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i=0 ; i&lt;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employes.size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; i++)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employes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getID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== id) return </a:t>
            </a:r>
            <a:r>
              <a:rPr lang="en-US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20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Raisons pour créer une </a:t>
            </a:r>
            <a:r>
              <a:rPr lang="fr-CA" b="1" dirty="0" smtClean="0">
                <a:latin typeface="Garamond" panose="02020404030301010803" pitchFamily="18" charset="0"/>
              </a:rPr>
              <a:t>méthode (suite)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Patron de conception « Template Method »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Vous avez un algorithme avec une partie de fonctionnement commun et une partie de fonctionnement qui dépend des objets particuliers.</a:t>
            </a:r>
          </a:p>
          <a:p>
            <a:pPr>
              <a:lnSpc>
                <a:spcPct val="150000"/>
              </a:lnSpc>
            </a:pPr>
            <a:endParaRPr lang="fr-CA" sz="2000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94" y="3931157"/>
            <a:ext cx="4888301" cy="24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5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1843" y="175996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Raisons pour créer une </a:t>
            </a:r>
            <a:r>
              <a:rPr lang="fr-CA" b="1" dirty="0" smtClean="0">
                <a:latin typeface="Garamond" panose="02020404030301010803" pitchFamily="18" charset="0"/>
              </a:rPr>
              <a:t>méthode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6938" y="1272083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Simplifier (et documenter) des tests booléens complexes.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Ex.: instruction « if » avec beaucoup de conditions à tester.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662544" y="2078330"/>
            <a:ext cx="6096000" cy="124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(((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valeurX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MAX) || 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valeurX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MIN)) &amp;&amp; 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valeurY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 MAX) || 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valeurY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 MIN)) &amp;&amp; 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testerUneCondition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faire des trucs !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177" y="3983382"/>
            <a:ext cx="6096000" cy="28007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validerValeurs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valeurX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valeurY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MIN, MAX)) {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faire des trucs !</a:t>
            </a:r>
          </a:p>
          <a:p>
            <a:r>
              <a:rPr lang="fr-CA" sz="16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validerValeurs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x,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y,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min,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max) {</a:t>
            </a: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if ((x &gt;= min) &amp;&amp; (x &lt;= max)) return false;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if ((y &gt;= min) &amp;&amp; (y &lt;= max)) return false;</a:t>
            </a: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testerUneCondition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CA" sz="16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39451" y="3535241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VS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99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Cohésion dans une méthode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744393"/>
            <a:ext cx="9011611" cy="4351607"/>
          </a:xfrm>
        </p:spPr>
        <p:txBody>
          <a:bodyPr>
            <a:normAutofit fontScale="85000" lnSpcReduction="20000"/>
          </a:bodyPr>
          <a:lstStyle/>
          <a:p>
            <a:r>
              <a:rPr lang="fr-CA" sz="2200" dirty="0" smtClean="0">
                <a:latin typeface="Garamond" panose="02020404030301010803" pitchFamily="18" charset="0"/>
              </a:rPr>
              <a:t>À quel point les opérations réalisées par la méthodes sont-elles </a:t>
            </a:r>
            <a:r>
              <a:rPr lang="fr-CA" sz="2200" dirty="0" err="1" smtClean="0">
                <a:latin typeface="Garamond" panose="02020404030301010803" pitchFamily="18" charset="0"/>
              </a:rPr>
              <a:t>interreliées</a:t>
            </a:r>
            <a:r>
              <a:rPr lang="fr-CA" sz="2200" dirty="0" smtClean="0">
                <a:latin typeface="Garamond" panose="02020404030301010803" pitchFamily="18" charset="0"/>
              </a:rPr>
              <a:t> ?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sz="2200" dirty="0" smtClean="0">
                <a:latin typeface="Garamond" panose="02020404030301010803" pitchFamily="18" charset="0"/>
              </a:rPr>
              <a:t>Odeur </a:t>
            </a:r>
            <a:r>
              <a:rPr lang="fr-CA" sz="2200" dirty="0">
                <a:latin typeface="Garamond" panose="02020404030301010803" pitchFamily="18" charset="0"/>
              </a:rPr>
              <a:t>de méthode : </a:t>
            </a:r>
            <a:r>
              <a:rPr lang="fr-CA" sz="2200" i="1" dirty="0">
                <a:latin typeface="Garamond" panose="02020404030301010803" pitchFamily="18" charset="0"/>
              </a:rPr>
              <a:t>« </a:t>
            </a:r>
            <a:r>
              <a:rPr lang="fr-CA" sz="2200" i="1" dirty="0" err="1">
                <a:latin typeface="Garamond" panose="02020404030301010803" pitchFamily="18" charset="0"/>
              </a:rPr>
              <a:t>Swiss</a:t>
            </a:r>
            <a:r>
              <a:rPr lang="fr-CA" sz="2200" i="1" dirty="0">
                <a:latin typeface="Garamond" panose="02020404030301010803" pitchFamily="18" charset="0"/>
              </a:rPr>
              <a:t> </a:t>
            </a:r>
            <a:r>
              <a:rPr lang="fr-CA" sz="2200" i="1" dirty="0" err="1">
                <a:latin typeface="Garamond" panose="02020404030301010803" pitchFamily="18" charset="0"/>
              </a:rPr>
              <a:t>Army</a:t>
            </a:r>
            <a:r>
              <a:rPr lang="fr-CA" sz="2200" i="1" dirty="0">
                <a:latin typeface="Garamond" panose="02020404030301010803" pitchFamily="18" charset="0"/>
              </a:rPr>
              <a:t> </a:t>
            </a:r>
            <a:r>
              <a:rPr lang="fr-CA" sz="2200" i="1" dirty="0" err="1">
                <a:latin typeface="Garamond" panose="02020404030301010803" pitchFamily="18" charset="0"/>
              </a:rPr>
              <a:t>Knife</a:t>
            </a:r>
            <a:r>
              <a:rPr lang="fr-CA" sz="2200" i="1" dirty="0">
                <a:latin typeface="Garamond" panose="02020404030301010803" pitchFamily="18" charset="0"/>
              </a:rPr>
              <a:t> »</a:t>
            </a:r>
            <a:r>
              <a:rPr lang="fr-CA" sz="2200" dirty="0">
                <a:latin typeface="Garamond" panose="02020404030301010803" pitchFamily="18" charset="0"/>
              </a:rPr>
              <a:t> : une méthode qui essaie de tout faire.</a:t>
            </a:r>
          </a:p>
          <a:p>
            <a:pPr lvl="2"/>
            <a:r>
              <a:rPr lang="fr-CA" sz="1800" dirty="0">
                <a:latin typeface="Garamond" panose="02020404030301010803" pitchFamily="18" charset="0"/>
              </a:rPr>
              <a:t>Voir https://sourcemaking.com/antipatterns/swiss-army-knife </a:t>
            </a:r>
          </a:p>
          <a:p>
            <a:endParaRPr lang="fr-CA" dirty="0" smtClean="0"/>
          </a:p>
          <a:p>
            <a:endParaRPr lang="fr-CA" dirty="0" smtClean="0"/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699491" y="2346595"/>
            <a:ext cx="60960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void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calculer(double* volume, double* aire, double*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perimetre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28614" y="3293383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VS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99491" y="4127719"/>
            <a:ext cx="609600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double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calculerVolume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double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calculerAire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double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calculerPerimetre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1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Types </a:t>
            </a:r>
            <a:r>
              <a:rPr lang="fr-CA" b="1" dirty="0">
                <a:latin typeface="Garamond" panose="02020404030301010803" pitchFamily="18" charset="0"/>
              </a:rPr>
              <a:t>de cohésion dans une méthode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>
                <a:solidFill>
                  <a:schemeClr val="accent2"/>
                </a:solidFill>
                <a:latin typeface="Garamond" panose="02020404030301010803" pitchFamily="18" charset="0"/>
              </a:rPr>
              <a:t>Cohésion fonctionnelle (la meilleure)</a:t>
            </a:r>
          </a:p>
          <a:p>
            <a:r>
              <a:rPr lang="fr-CA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Cohésion séquentielle (acceptable)</a:t>
            </a:r>
          </a:p>
          <a:p>
            <a:r>
              <a:rPr lang="fr-CA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Cohésion de communication (acceptable)</a:t>
            </a:r>
          </a:p>
          <a:p>
            <a:r>
              <a:rPr lang="fr-CA" sz="2000" dirty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Cohésion temporelle (acceptable)</a:t>
            </a:r>
          </a:p>
          <a:p>
            <a:r>
              <a:rPr lang="fr-CA" sz="2000" dirty="0">
                <a:solidFill>
                  <a:srgbClr val="FF0000"/>
                </a:solidFill>
                <a:latin typeface="Garamond" panose="02020404030301010803" pitchFamily="18" charset="0"/>
              </a:rPr>
              <a:t>Cohésion procédurale (à éviter)</a:t>
            </a:r>
          </a:p>
          <a:p>
            <a:r>
              <a:rPr lang="fr-CA" sz="2000" dirty="0">
                <a:solidFill>
                  <a:srgbClr val="FF0000"/>
                </a:solidFill>
                <a:latin typeface="Garamond" panose="02020404030301010803" pitchFamily="18" charset="0"/>
              </a:rPr>
              <a:t>Cohésion logique (à éviter)</a:t>
            </a:r>
          </a:p>
          <a:p>
            <a:r>
              <a:rPr lang="fr-CA" sz="2000" dirty="0">
                <a:solidFill>
                  <a:srgbClr val="FF0000"/>
                </a:solidFill>
                <a:latin typeface="Garamond" panose="02020404030301010803" pitchFamily="18" charset="0"/>
              </a:rPr>
              <a:t>Cohésion de coïncidence (la pire de toutes)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05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Cohésion fonctionnelle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La méthode ne réaliser qu'une seule opération.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Le contenu est aussi cohérent avec le nom.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Ex.: </a:t>
            </a:r>
          </a:p>
          <a:p>
            <a:pPr lvl="1"/>
            <a:r>
              <a:rPr lang="fr-CA" sz="2000" dirty="0" err="1">
                <a:latin typeface="Garamond" panose="02020404030301010803" pitchFamily="18" charset="0"/>
              </a:rPr>
              <a:t>void</a:t>
            </a:r>
            <a:r>
              <a:rPr lang="fr-CA" sz="2000" dirty="0">
                <a:latin typeface="Garamond" panose="02020404030301010803" pitchFamily="18" charset="0"/>
              </a:rPr>
              <a:t> </a:t>
            </a:r>
            <a:r>
              <a:rPr lang="fr-CA" sz="2000" dirty="0" err="1">
                <a:latin typeface="Garamond" panose="02020404030301010803" pitchFamily="18" charset="0"/>
              </a:rPr>
              <a:t>supprimerFichier</a:t>
            </a:r>
            <a:r>
              <a:rPr lang="fr-CA" sz="2000" dirty="0">
                <a:latin typeface="Garamond" panose="02020404030301010803" pitchFamily="18" charset="0"/>
              </a:rPr>
              <a:t>();</a:t>
            </a:r>
          </a:p>
          <a:p>
            <a:pPr lvl="1"/>
            <a:r>
              <a:rPr lang="fr-CA" sz="2000" dirty="0" err="1">
                <a:latin typeface="Garamond" panose="02020404030301010803" pitchFamily="18" charset="0"/>
              </a:rPr>
              <a:t>float</a:t>
            </a:r>
            <a:r>
              <a:rPr lang="fr-CA" sz="2000" dirty="0">
                <a:latin typeface="Garamond" panose="02020404030301010803" pitchFamily="18" charset="0"/>
              </a:rPr>
              <a:t> sin (</a:t>
            </a:r>
            <a:r>
              <a:rPr lang="fr-CA" sz="2000" dirty="0" err="1">
                <a:latin typeface="Garamond" panose="02020404030301010803" pitchFamily="18" charset="0"/>
              </a:rPr>
              <a:t>float</a:t>
            </a:r>
            <a:r>
              <a:rPr lang="fr-CA" sz="2000" dirty="0">
                <a:latin typeface="Garamond" panose="02020404030301010803" pitchFamily="18" charset="0"/>
              </a:rPr>
              <a:t> </a:t>
            </a:r>
            <a:r>
              <a:rPr lang="fr-CA" sz="2000" dirty="0" err="1">
                <a:latin typeface="Garamond" panose="02020404030301010803" pitchFamily="18" charset="0"/>
              </a:rPr>
              <a:t>degres</a:t>
            </a:r>
            <a:r>
              <a:rPr lang="fr-CA" sz="2000" dirty="0">
                <a:latin typeface="Garamond" panose="02020404030301010803" pitchFamily="18" charset="0"/>
              </a:rPr>
              <a:t>);</a:t>
            </a:r>
          </a:p>
          <a:p>
            <a:pPr lvl="1"/>
            <a:r>
              <a:rPr lang="fr-CA" sz="2000" dirty="0" err="1">
                <a:latin typeface="Garamond" panose="02020404030301010803" pitchFamily="18" charset="0"/>
              </a:rPr>
              <a:t>float</a:t>
            </a:r>
            <a:r>
              <a:rPr lang="fr-CA" sz="2000" dirty="0">
                <a:latin typeface="Garamond" panose="02020404030301010803" pitchFamily="18" charset="0"/>
              </a:rPr>
              <a:t> </a:t>
            </a:r>
            <a:r>
              <a:rPr lang="fr-CA" sz="2000" dirty="0" err="1">
                <a:latin typeface="Garamond" panose="02020404030301010803" pitchFamily="18" charset="0"/>
              </a:rPr>
              <a:t>pixelsVersPouces</a:t>
            </a:r>
            <a:r>
              <a:rPr lang="fr-CA" sz="2000" dirty="0">
                <a:latin typeface="Garamond" panose="02020404030301010803" pitchFamily="18" charset="0"/>
              </a:rPr>
              <a:t>(</a:t>
            </a:r>
            <a:r>
              <a:rPr lang="fr-CA" sz="2000" dirty="0" err="1">
                <a:latin typeface="Garamond" panose="02020404030301010803" pitchFamily="18" charset="0"/>
              </a:rPr>
              <a:t>int</a:t>
            </a:r>
            <a:r>
              <a:rPr lang="fr-CA" sz="2000" dirty="0">
                <a:latin typeface="Garamond" panose="02020404030301010803" pitchFamily="18" charset="0"/>
              </a:rPr>
              <a:t> pixels);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42" y="5033818"/>
            <a:ext cx="3074537" cy="153731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091" y="5049751"/>
            <a:ext cx="3042244" cy="15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4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0170" y="138546"/>
            <a:ext cx="8596668" cy="1320800"/>
          </a:xfrm>
        </p:spPr>
        <p:txBody>
          <a:bodyPr/>
          <a:lstStyle/>
          <a:p>
            <a:r>
              <a:rPr lang="fr-CA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Cohésion séquentielle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3371" y="858230"/>
            <a:ext cx="8596668" cy="3880773"/>
          </a:xfrm>
        </p:spPr>
        <p:txBody>
          <a:bodyPr/>
          <a:lstStyle/>
          <a:p>
            <a:r>
              <a:rPr lang="fr-CA" dirty="0">
                <a:latin typeface="Garamond" panose="02020404030301010803" pitchFamily="18" charset="0"/>
              </a:rPr>
              <a:t>La méthode contient des opérations qui doivent être effectuées dans un </a:t>
            </a:r>
            <a:r>
              <a:rPr lang="fr-CA" b="1" dirty="0">
                <a:latin typeface="Garamond" panose="02020404030301010803" pitchFamily="18" charset="0"/>
              </a:rPr>
              <a:t>ordre précis</a:t>
            </a:r>
            <a:r>
              <a:rPr lang="fr-CA" dirty="0">
                <a:latin typeface="Garamond" panose="02020404030301010803" pitchFamily="18" charset="0"/>
              </a:rPr>
              <a:t>. </a:t>
            </a:r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>
              <a:latin typeface="Garamond" panose="02020404030301010803" pitchFamily="18" charset="0"/>
            </a:endParaRPr>
          </a:p>
          <a:p>
            <a:r>
              <a:rPr lang="fr-CA" dirty="0" smtClean="0">
                <a:latin typeface="Garamond" panose="02020404030301010803" pitchFamily="18" charset="0"/>
              </a:rPr>
              <a:t>Quand </a:t>
            </a:r>
            <a:r>
              <a:rPr lang="fr-CA" dirty="0">
                <a:latin typeface="Garamond" panose="02020404030301010803" pitchFamily="18" charset="0"/>
              </a:rPr>
              <a:t>même préférable à créer deux méthodes et espérer que l'utilisateur les appelle dans le bon ordre ...</a:t>
            </a:r>
          </a:p>
          <a:p>
            <a:r>
              <a:rPr lang="fr-CA" dirty="0">
                <a:latin typeface="Garamond" panose="02020404030301010803" pitchFamily="18" charset="0"/>
              </a:rPr>
              <a:t>Dans le cas ci-haut, solution avec cohésion fonctionnelle : 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293090" y="1459346"/>
            <a:ext cx="7333674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calculerTempsAvantRetraite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 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dateNaissance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/* 1. code pour calculer l’âge à partir de 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la date de naissance. */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/* 2. code pour calculer le temps jusqu’à 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   la retraite. */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3485" y="4547561"/>
            <a:ext cx="8093787" cy="20928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calculerTempsAvantRetraite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 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dateNaissance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(AGE_RETRAITE – 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calculerAge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dateNaissance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calculerAge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(Date 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dateNaissance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/* code pour calculer l’âge à partir de 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 la date de naissance. */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fr-CA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78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Cohésion de communication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La méthode contient des opérations qui utilisent les </a:t>
            </a:r>
            <a:r>
              <a:rPr lang="fr-CA" sz="2000" b="1" dirty="0">
                <a:latin typeface="Garamond" panose="02020404030301010803" pitchFamily="18" charset="0"/>
              </a:rPr>
              <a:t>mêmes données</a:t>
            </a:r>
            <a:r>
              <a:rPr lang="fr-CA" sz="2000" dirty="0">
                <a:latin typeface="Garamond" panose="02020404030301010803" pitchFamily="18" charset="0"/>
              </a:rPr>
              <a:t> mais effectue des </a:t>
            </a:r>
            <a:r>
              <a:rPr lang="fr-CA" sz="2000" b="1" dirty="0">
                <a:latin typeface="Garamond" panose="02020404030301010803" pitchFamily="18" charset="0"/>
              </a:rPr>
              <a:t>tâches non-reliées</a:t>
            </a:r>
            <a:r>
              <a:rPr lang="fr-CA" sz="2000" dirty="0">
                <a:latin typeface="Garamond" panose="02020404030301010803" pitchFamily="18" charset="0"/>
              </a:rPr>
              <a:t> sur ces données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sz="2000" dirty="0">
                <a:latin typeface="Garamond" panose="02020404030301010803" pitchFamily="18" charset="0"/>
              </a:rPr>
              <a:t>N'a rien à voir avec l'impression, mais doit être fait après l'impression.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708727" y="3069073"/>
            <a:ext cx="609600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void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imprimerRapport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(Printer imprimante) {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/* Code qui imprime les données 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  internes. */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/* Code qui remet l’objet imprimante à 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  son état initial. */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}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498109" y="4692073"/>
            <a:ext cx="477559" cy="5357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366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4752" y="147781"/>
            <a:ext cx="8596668" cy="1320800"/>
          </a:xfrm>
        </p:spPr>
        <p:txBody>
          <a:bodyPr/>
          <a:lstStyle/>
          <a:p>
            <a:r>
              <a:rPr lang="fr-CA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Cohésion</a:t>
            </a:r>
            <a:r>
              <a:rPr lang="fr-CA" dirty="0" smtClean="0"/>
              <a:t> </a:t>
            </a:r>
            <a:r>
              <a:rPr lang="fr-CA" b="1" dirty="0" smtClean="0">
                <a:solidFill>
                  <a:schemeClr val="accent4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temporelle</a:t>
            </a:r>
            <a:r>
              <a:rPr lang="fr-CA" dirty="0" smtClean="0"/>
              <a:t/>
            </a:r>
            <a:br>
              <a:rPr lang="fr-CA" dirty="0" smtClean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27952" y="1236953"/>
            <a:ext cx="10646448" cy="5348574"/>
          </a:xfrm>
        </p:spPr>
        <p:txBody>
          <a:bodyPr>
            <a:normAutofit fontScale="92500" lnSpcReduction="20000"/>
          </a:bodyPr>
          <a:lstStyle/>
          <a:p>
            <a:r>
              <a:rPr lang="fr-CA" sz="2200" dirty="0">
                <a:latin typeface="Garamond" panose="02020404030301010803" pitchFamily="18" charset="0"/>
              </a:rPr>
              <a:t>Opérations qui se retrouvent dans la même méthode simplement parce qu'elles </a:t>
            </a:r>
            <a:r>
              <a:rPr lang="fr-CA" sz="2200" b="1" dirty="0">
                <a:latin typeface="Garamond" panose="02020404030301010803" pitchFamily="18" charset="0"/>
              </a:rPr>
              <a:t>doivent être réalisées au même moment</a:t>
            </a:r>
            <a:r>
              <a:rPr lang="fr-CA" sz="2200" dirty="0">
                <a:latin typeface="Garamond" panose="02020404030301010803" pitchFamily="18" charset="0"/>
              </a:rPr>
              <a:t>.</a:t>
            </a:r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r>
              <a:rPr lang="fr-CA" sz="2000" dirty="0" smtClean="0">
                <a:latin typeface="Garamond" panose="02020404030301010803" pitchFamily="18" charset="0"/>
              </a:rPr>
              <a:t>Solution </a:t>
            </a:r>
            <a:r>
              <a:rPr lang="fr-CA" sz="2000" dirty="0">
                <a:latin typeface="Garamond" panose="02020404030301010803" pitchFamily="18" charset="0"/>
              </a:rPr>
              <a:t>avec cohésion fonctionnelle </a:t>
            </a:r>
            <a:r>
              <a:rPr lang="fr-CA" sz="2000" dirty="0" smtClean="0">
                <a:latin typeface="Garamond" panose="02020404030301010803" pitchFamily="18" charset="0"/>
              </a:rPr>
              <a:t>: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endParaRPr lang="fr-CA" sz="2000" dirty="0" smtClean="0">
              <a:latin typeface="Garamond" panose="02020404030301010803" pitchFamily="18" charset="0"/>
            </a:endParaRPr>
          </a:p>
          <a:p>
            <a:endParaRPr lang="fr-CA" sz="2000" dirty="0">
              <a:latin typeface="Garamond" panose="02020404030301010803" pitchFamily="18" charset="0"/>
            </a:endParaRPr>
          </a:p>
          <a:p>
            <a:endParaRPr lang="fr-CA" sz="2000" dirty="0" smtClean="0">
              <a:latin typeface="Garamond" panose="02020404030301010803" pitchFamily="18" charset="0"/>
            </a:endParaRPr>
          </a:p>
          <a:p>
            <a:endParaRPr lang="fr-CA" dirty="0" smtClean="0"/>
          </a:p>
          <a:p>
            <a:endParaRPr lang="fr-CA" dirty="0"/>
          </a:p>
          <a:p>
            <a:r>
              <a:rPr lang="fr-CA" sz="2200" dirty="0" smtClean="0">
                <a:latin typeface="Garamond" panose="02020404030301010803" pitchFamily="18" charset="0"/>
              </a:rPr>
              <a:t>Écrire </a:t>
            </a:r>
            <a:r>
              <a:rPr lang="fr-CA" sz="2200" dirty="0">
                <a:latin typeface="Garamond" panose="02020404030301010803" pitchFamily="18" charset="0"/>
              </a:rPr>
              <a:t>seulement des appels, plutôt que d'avoir des blocs de code avec une seule cohésion temporelle. 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2299854" y="1856508"/>
            <a:ext cx="7832437" cy="15664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</a:rPr>
              <a:t>void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</a:rPr>
              <a:t> initialiser() {</a:t>
            </a:r>
            <a:endParaRPr lang="fr-CA" sz="16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6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</a:rPr>
              <a:t>/* code pour vider les </a:t>
            </a:r>
            <a:r>
              <a:rPr lang="fr-CA" sz="1600" dirty="0" smtClean="0">
                <a:solidFill>
                  <a:prstClr val="black"/>
                </a:solidFill>
                <a:latin typeface="Courier New" panose="02070309020205020404" pitchFamily="49" charset="0"/>
              </a:rPr>
              <a:t>conteneurs. 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</a:rPr>
              <a:t>*/</a:t>
            </a:r>
            <a:endParaRPr lang="fr-CA" sz="16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6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</a:rPr>
              <a:t>/* code pour réinitialiser la mémoire. */</a:t>
            </a:r>
            <a:endParaRPr lang="fr-CA" sz="16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6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</a:rPr>
              <a:t>/* code pour charger le fichier de configuration. */</a:t>
            </a:r>
            <a:endParaRPr lang="fr-CA" sz="16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600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</a:rPr>
              <a:t>/* code pour se connecter au serveur. */</a:t>
            </a:r>
            <a:endParaRPr lang="fr-CA" sz="16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</a:rPr>
              <a:t>}</a:t>
            </a:r>
            <a:endParaRPr lang="fr-CA" sz="16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00219" y="4133749"/>
            <a:ext cx="60960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initialiser() {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initialiserConteneurs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initialiserMemoire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chargerConfiguration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6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connexionServeur</a:t>
            </a:r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6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8064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5921" y="57874"/>
            <a:ext cx="12158990" cy="1320800"/>
          </a:xfrm>
        </p:spPr>
        <p:txBody>
          <a:bodyPr/>
          <a:lstStyle/>
          <a:p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2. Diviser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pour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régner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: approche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basée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sur l’architecture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5921" y="891250"/>
            <a:ext cx="11503092" cy="497711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Diviser pour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régner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une bonne conception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sépare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problème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complexe en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sous-solutions semi-indépendantes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Il est donc possible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développer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parties indépendamment.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Architecture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en couches (MVC,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«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three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tiers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»,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multi-couches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Approche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descendante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(«top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down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»).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Intuitif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commencer avec l'interface.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détails d'implémentation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sont faits plus tard.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Approche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ascendante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(«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bottom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up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»).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Travail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sur 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détails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techniques en premier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Conception des classes utilitaires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utilisées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par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autres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couches en premier.</a:t>
            </a:r>
          </a:p>
        </p:txBody>
      </p:sp>
    </p:spTree>
    <p:extLst>
      <p:ext uri="{BB962C8B-B14F-4D97-AF65-F5344CB8AC3E}">
        <p14:creationId xmlns:p14="http://schemas.microsoft.com/office/powerpoint/2010/main" val="296742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2462" y="156658"/>
            <a:ext cx="8596668" cy="1320800"/>
          </a:xfrm>
        </p:spPr>
        <p:txBody>
          <a:bodyPr/>
          <a:lstStyle/>
          <a:p>
            <a:r>
              <a:rPr lang="fr-CA" b="1" dirty="0">
                <a:solidFill>
                  <a:srgbClr val="FF0000"/>
                </a:solidFill>
                <a:latin typeface="Garamond" panose="02020404030301010803" pitchFamily="18" charset="0"/>
              </a:rPr>
              <a:t>Cohésion procédurale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38789" y="1393971"/>
            <a:ext cx="8596668" cy="3880773"/>
          </a:xfrm>
        </p:spPr>
        <p:txBody>
          <a:bodyPr/>
          <a:lstStyle/>
          <a:p>
            <a:r>
              <a:rPr lang="fr-CA" sz="2000" dirty="0" smtClean="0">
                <a:latin typeface="Garamond" panose="02020404030301010803" pitchFamily="18" charset="0"/>
              </a:rPr>
              <a:t>Opérations effectuées dans un </a:t>
            </a:r>
            <a:r>
              <a:rPr lang="fr-CA" sz="2000" b="1" dirty="0" smtClean="0">
                <a:latin typeface="Garamond" panose="02020404030301010803" pitchFamily="18" charset="0"/>
              </a:rPr>
              <a:t>ordre particulier</a:t>
            </a:r>
            <a:r>
              <a:rPr lang="fr-CA" sz="2000" dirty="0" smtClean="0">
                <a:latin typeface="Garamond" panose="02020404030301010803" pitchFamily="18" charset="0"/>
              </a:rPr>
              <a:t>, possiblement </a:t>
            </a:r>
            <a:r>
              <a:rPr lang="fr-CA" sz="2000" b="1" dirty="0" smtClean="0">
                <a:latin typeface="Garamond" panose="02020404030301010803" pitchFamily="18" charset="0"/>
              </a:rPr>
              <a:t>arbitraire</a:t>
            </a:r>
            <a:r>
              <a:rPr lang="fr-CA" sz="2000" dirty="0" smtClean="0">
                <a:latin typeface="Garamond" panose="02020404030301010803" pitchFamily="18" charset="0"/>
              </a:rPr>
              <a:t>, sans qu'il n'y ait de raison valable pour les combiner. 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911927" y="2041235"/>
            <a:ext cx="6243782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lireTraitementEtPrevention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():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 = open(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fichierTraitement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lignes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f.readlines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relations = set()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l in lignes: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l.rstrip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().split()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medicament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maladie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relations.add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medicament,maladie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 = open(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fichierPrevention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lignes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f.readlines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relations = set()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for l in lignes: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l.rstrip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().split()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medicament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maladie =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entree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relations.add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medicament,maladie</a:t>
            </a:r>
            <a:r>
              <a:rPr lang="fr-CA" dirty="0">
                <a:solidFill>
                  <a:srgbClr val="000000"/>
                </a:solidFill>
                <a:latin typeface="Courier"/>
              </a:rPr>
              <a:t>))</a:t>
            </a:r>
            <a:endParaRPr lang="fr-CA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72396" y="3565180"/>
            <a:ext cx="33743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La duplication de code est un indice évident qu’on pourrait faire mieux !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77858" y="1905042"/>
            <a:ext cx="82907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52186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3738" y="239625"/>
            <a:ext cx="8596668" cy="1320800"/>
          </a:xfrm>
        </p:spPr>
        <p:txBody>
          <a:bodyPr/>
          <a:lstStyle/>
          <a:p>
            <a:r>
              <a:rPr lang="fr-CA" b="1" dirty="0">
                <a:solidFill>
                  <a:srgbClr val="FF0000"/>
                </a:solidFill>
                <a:latin typeface="Garamond" panose="02020404030301010803" pitchFamily="18" charset="0"/>
              </a:rPr>
              <a:t>Cohésion logique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4970" y="1264861"/>
            <a:ext cx="8596668" cy="3880773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La sélection des opérations à faire dépend d'un </a:t>
            </a:r>
            <a:r>
              <a:rPr lang="fr-CA" sz="2000" b="1" dirty="0">
                <a:latin typeface="Garamond" panose="02020404030301010803" pitchFamily="18" charset="0"/>
              </a:rPr>
              <a:t>paramètre de contrôle</a:t>
            </a:r>
            <a:r>
              <a:rPr lang="fr-CA" sz="2000" dirty="0">
                <a:latin typeface="Garamond" panose="02020404030301010803" pitchFamily="18" charset="0"/>
              </a:rPr>
              <a:t> passé à la méthode.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Le seul élément qui relie les différents blocs de code est l'énoncé de flot de contrôle (if, switch, etc.).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35304" y="2754550"/>
            <a:ext cx="6096000" cy="23083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calculer(</a:t>
            </a:r>
            <a:r>
              <a:rPr lang="fr-C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double param1, double param2, double param3=0) {</a:t>
            </a:r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fr-CA" sz="12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AIRE) </a:t>
            </a:r>
            <a:endParaRPr lang="fr-CA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{</a:t>
            </a:r>
            <a:endParaRPr lang="fr-CA" sz="12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2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param1 * param2;</a:t>
            </a:r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(</a:t>
            </a:r>
            <a:r>
              <a:rPr lang="fr-C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PERIMETRE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fr-CA" sz="12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2*param1+2*param2;</a:t>
            </a:r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fr-CA" sz="12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C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(</a:t>
            </a:r>
            <a:r>
              <a:rPr lang="fr-C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VOLUME) </a:t>
            </a:r>
            <a:endParaRPr lang="fr-CA" sz="12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{</a:t>
            </a:r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fr-CA" sz="12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2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param1 * param2 * param3;</a:t>
            </a:r>
            <a:r>
              <a:rPr lang="fr-CA" sz="12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fr-CA" sz="12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endParaRPr lang="fr-CA" sz="12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0799" y="5313463"/>
            <a:ext cx="804487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Indices d’un problème : </a:t>
            </a:r>
          </a:p>
          <a:p>
            <a:pPr marR="0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	(1) pas possible de donner un nom significatif aux paramètre,</a:t>
            </a:r>
          </a:p>
          <a:p>
            <a:pPr marR="0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	(2) un des paramètres ne sert à rien dans certains cas.</a:t>
            </a:r>
          </a:p>
        </p:txBody>
      </p:sp>
    </p:spTree>
    <p:extLst>
      <p:ext uri="{BB962C8B-B14F-4D97-AF65-F5344CB8AC3E}">
        <p14:creationId xmlns:p14="http://schemas.microsoft.com/office/powerpoint/2010/main" val="151800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2902" y="63934"/>
            <a:ext cx="8596668" cy="1320800"/>
          </a:xfrm>
        </p:spPr>
        <p:txBody>
          <a:bodyPr/>
          <a:lstStyle/>
          <a:p>
            <a:r>
              <a:rPr lang="fr-CA" b="1" dirty="0">
                <a:solidFill>
                  <a:srgbClr val="FF0000"/>
                </a:solidFill>
                <a:latin typeface="Garamond" panose="02020404030301010803" pitchFamily="18" charset="0"/>
              </a:rPr>
              <a:t>Cohésion de coïncidence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7309" y="1084697"/>
            <a:ext cx="8596668" cy="3880773"/>
          </a:xfrm>
        </p:spPr>
        <p:txBody>
          <a:bodyPr/>
          <a:lstStyle/>
          <a:p>
            <a:r>
              <a:rPr lang="fr-CA" sz="2000" b="1" dirty="0">
                <a:latin typeface="Garamond" panose="02020404030301010803" pitchFamily="18" charset="0"/>
              </a:rPr>
              <a:t>Aucune relation</a:t>
            </a:r>
            <a:r>
              <a:rPr lang="fr-CA" sz="2000" dirty="0">
                <a:latin typeface="Garamond" panose="02020404030301010803" pitchFamily="18" charset="0"/>
              </a:rPr>
              <a:t> discernable entre les opérations dans la méthode.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947881" y="1673369"/>
            <a:ext cx="9060874" cy="50475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HandleStuff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CORP_DATA&amp;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inputRec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crntQtr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EPM_DATA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empRec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estimRevenue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double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ytdRevenue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screenX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screenY,COLOR_TYPE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newColor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COLOR_TYPE&amp;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prevColor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StatusType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&amp; </a:t>
            </a:r>
            <a:r>
              <a:rPr lang="fr-CA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status,int</a:t>
            </a:r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expenseType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 </a:t>
            </a:r>
            <a:endParaRPr lang="fr-CA" sz="14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n-NO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 i = 0; i &lt; 100; i++ ) {</a:t>
            </a:r>
            <a:endParaRPr lang="nn-NO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inputRec.revenue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0;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inputRec.expense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[i]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corpExpense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crntQtr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][ i ];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updateCorpDatabase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empRec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estimRevenue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ytdRevenue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* 4.0 / (double)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crntQtr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newColor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prevColor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SUCCESS;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expenseType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1 ) {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n-NO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n-NO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( i = 0; i &lt; 12; i++ )</a:t>
            </a:r>
            <a:endParaRPr lang="nn-NO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profit[i] = revenue[i] – expense.type1[i];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(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expenseType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2 ) {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profit[i] = revenue[i] – expense.type2[i];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(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expenseType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3 )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profit[i] = revenue[i] – expense.type3[i];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58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Noms des méthodes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1596" y="1589089"/>
            <a:ext cx="8596668" cy="3880773"/>
          </a:xfrm>
        </p:spPr>
        <p:txBody>
          <a:bodyPr>
            <a:no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Le nom doit </a:t>
            </a:r>
            <a:r>
              <a:rPr lang="fr-CA" sz="2000" b="1" dirty="0">
                <a:latin typeface="Garamond" panose="02020404030301010803" pitchFamily="18" charset="0"/>
              </a:rPr>
              <a:t>décrire précisément ce que fait la méthode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Doit présenter toutes les sorties : </a:t>
            </a:r>
            <a:r>
              <a:rPr lang="fr-CA" sz="2000" i="1" dirty="0">
                <a:latin typeface="Garamond" panose="02020404030301010803" pitchFamily="18" charset="0"/>
              </a:rPr>
              <a:t>« return »</a:t>
            </a:r>
            <a:r>
              <a:rPr lang="fr-CA" sz="2000" dirty="0">
                <a:latin typeface="Garamond" panose="02020404030301010803" pitchFamily="18" charset="0"/>
              </a:rPr>
              <a:t> mais aussi variables membres modifiées.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Si le nom est trop long → indice qu'il faut probablement décomposer la méthode en sous-éléments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Éviter les verbes vagues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</a:t>
            </a:r>
            <a:r>
              <a:rPr lang="fr-CA" sz="2000" dirty="0" err="1">
                <a:latin typeface="Garamond" panose="02020404030301010803" pitchFamily="18" charset="0"/>
              </a:rPr>
              <a:t>ProcessInput</a:t>
            </a:r>
            <a:r>
              <a:rPr lang="fr-CA" sz="2000" dirty="0">
                <a:latin typeface="Garamond" panose="02020404030301010803" pitchFamily="18" charset="0"/>
              </a:rPr>
              <a:t>(), </a:t>
            </a:r>
            <a:r>
              <a:rPr lang="fr-CA" sz="2000" dirty="0" err="1">
                <a:latin typeface="Garamond" panose="02020404030301010803" pitchFamily="18" charset="0"/>
              </a:rPr>
              <a:t>HandleCalculation</a:t>
            </a:r>
            <a:r>
              <a:rPr lang="fr-CA" sz="2000" dirty="0">
                <a:latin typeface="Garamond" panose="02020404030301010803" pitchFamily="18" charset="0"/>
              </a:rPr>
              <a:t>(), </a:t>
            </a:r>
            <a:r>
              <a:rPr lang="fr-CA" sz="2000" dirty="0" err="1">
                <a:latin typeface="Garamond" panose="02020404030301010803" pitchFamily="18" charset="0"/>
              </a:rPr>
              <a:t>OutputFile</a:t>
            </a:r>
            <a:r>
              <a:rPr lang="fr-CA" sz="2000" dirty="0">
                <a:latin typeface="Garamond" panose="02020404030301010803" pitchFamily="18" charset="0"/>
              </a:rPr>
              <a:t>().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Si vous n'arrivez pas à trouver mieux qu'un terme vague → indice que c'est une méthode floue ou ambiguë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Éviter de distinguer deux méthodes par un numéro.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ReadConfig1(), ReadConfig2(), ReadConfig3() ...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Pensez aux personnes qui liront votre code plus tard (possiblement vous-mêmes ...).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5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Noms des </a:t>
            </a:r>
            <a:r>
              <a:rPr lang="fr-CA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méthodes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9503" y="1819564"/>
            <a:ext cx="9052329" cy="4748271"/>
          </a:xfrm>
        </p:spPr>
        <p:txBody>
          <a:bodyPr>
            <a:normAutofit fontScale="85000" lnSpcReduction="20000"/>
          </a:bodyPr>
          <a:lstStyle/>
          <a:p>
            <a:r>
              <a:rPr lang="fr-CA" sz="2400" dirty="0">
                <a:latin typeface="Garamond" panose="02020404030301010803" pitchFamily="18" charset="0"/>
              </a:rPr>
              <a:t>Pour une procédure (sans valeur de retour), utilisez un verbe clair suivi d'un objet.</a:t>
            </a:r>
          </a:p>
          <a:p>
            <a:pPr lvl="1"/>
            <a:r>
              <a:rPr lang="fr-CA" sz="2400" dirty="0">
                <a:latin typeface="Garamond" panose="02020404030301010803" pitchFamily="18" charset="0"/>
              </a:rPr>
              <a:t>Ex.: </a:t>
            </a:r>
            <a:r>
              <a:rPr lang="fr-CA" sz="2400" dirty="0" err="1">
                <a:latin typeface="Garamond" panose="02020404030301010803" pitchFamily="18" charset="0"/>
              </a:rPr>
              <a:t>printDocument</a:t>
            </a:r>
            <a:r>
              <a:rPr lang="fr-CA" sz="2400" dirty="0">
                <a:latin typeface="Garamond" panose="02020404030301010803" pitchFamily="18" charset="0"/>
              </a:rPr>
              <a:t>(), </a:t>
            </a:r>
            <a:r>
              <a:rPr lang="fr-CA" sz="2400" dirty="0" err="1">
                <a:latin typeface="Garamond" panose="02020404030301010803" pitchFamily="18" charset="0"/>
              </a:rPr>
              <a:t>clearBuffer</a:t>
            </a:r>
            <a:r>
              <a:rPr lang="fr-CA" sz="2400" dirty="0">
                <a:latin typeface="Garamond" panose="02020404030301010803" pitchFamily="18" charset="0"/>
              </a:rPr>
              <a:t>().</a:t>
            </a:r>
          </a:p>
          <a:p>
            <a:pPr lvl="1"/>
            <a:r>
              <a:rPr lang="fr-CA" sz="2400" dirty="0">
                <a:latin typeface="Garamond" panose="02020404030301010803" pitchFamily="18" charset="0"/>
              </a:rPr>
              <a:t>En orienté-objet, on peut se contenter du verbe clair : Ex.: </a:t>
            </a:r>
            <a:r>
              <a:rPr lang="fr-CA" sz="2400" dirty="0" err="1">
                <a:latin typeface="Garamond" panose="02020404030301010803" pitchFamily="18" charset="0"/>
              </a:rPr>
              <a:t>document.print</a:t>
            </a:r>
            <a:r>
              <a:rPr lang="fr-CA" sz="2400" dirty="0">
                <a:latin typeface="Garamond" panose="02020404030301010803" pitchFamily="18" charset="0"/>
              </a:rPr>
              <a:t>(), </a:t>
            </a:r>
            <a:r>
              <a:rPr lang="fr-CA" sz="2400" dirty="0" err="1">
                <a:latin typeface="Garamond" panose="02020404030301010803" pitchFamily="18" charset="0"/>
              </a:rPr>
              <a:t>buffer.clear</a:t>
            </a:r>
            <a:r>
              <a:rPr lang="fr-CA" sz="2400" dirty="0">
                <a:latin typeface="Garamond" panose="02020404030301010803" pitchFamily="18" charset="0"/>
              </a:rPr>
              <a:t>().</a:t>
            </a:r>
          </a:p>
          <a:p>
            <a:endParaRPr lang="fr-CA" sz="2400" dirty="0">
              <a:latin typeface="Garamond" panose="02020404030301010803" pitchFamily="18" charset="0"/>
            </a:endParaRPr>
          </a:p>
          <a:p>
            <a:r>
              <a:rPr lang="fr-CA" sz="2400" dirty="0">
                <a:latin typeface="Garamond" panose="02020404030301010803" pitchFamily="18" charset="0"/>
              </a:rPr>
              <a:t>Utilisez des opposés clairs :</a:t>
            </a:r>
          </a:p>
          <a:p>
            <a:pPr lvl="1"/>
            <a:r>
              <a:rPr lang="fr-CA" sz="2400" dirty="0">
                <a:latin typeface="Garamond" panose="02020404030301010803" pitchFamily="18" charset="0"/>
              </a:rPr>
              <a:t>Ex.: </a:t>
            </a:r>
            <a:r>
              <a:rPr lang="fr-CA" sz="2400" dirty="0" err="1">
                <a:latin typeface="Garamond" panose="02020404030301010803" pitchFamily="18" charset="0"/>
              </a:rPr>
              <a:t>add</a:t>
            </a:r>
            <a:r>
              <a:rPr lang="fr-CA" sz="2400" dirty="0">
                <a:latin typeface="Garamond" panose="02020404030301010803" pitchFamily="18" charset="0"/>
              </a:rPr>
              <a:t>/</a:t>
            </a:r>
            <a:r>
              <a:rPr lang="fr-CA" sz="2400" dirty="0" err="1">
                <a:latin typeface="Garamond" panose="02020404030301010803" pitchFamily="18" charset="0"/>
              </a:rPr>
              <a:t>remove</a:t>
            </a:r>
            <a:r>
              <a:rPr lang="fr-CA" sz="2400" dirty="0">
                <a:latin typeface="Garamond" panose="02020404030301010803" pitchFamily="18" charset="0"/>
              </a:rPr>
              <a:t>, </a:t>
            </a:r>
            <a:r>
              <a:rPr lang="fr-CA" sz="2400" dirty="0" err="1">
                <a:latin typeface="Garamond" panose="02020404030301010803" pitchFamily="18" charset="0"/>
              </a:rPr>
              <a:t>connect</a:t>
            </a:r>
            <a:r>
              <a:rPr lang="fr-CA" sz="2400" dirty="0">
                <a:latin typeface="Garamond" panose="02020404030301010803" pitchFamily="18" charset="0"/>
              </a:rPr>
              <a:t>/</a:t>
            </a:r>
            <a:r>
              <a:rPr lang="fr-CA" sz="2400" dirty="0" err="1">
                <a:latin typeface="Garamond" panose="02020404030301010803" pitchFamily="18" charset="0"/>
              </a:rPr>
              <a:t>disconnect</a:t>
            </a:r>
            <a:r>
              <a:rPr lang="fr-CA" sz="2400" dirty="0">
                <a:latin typeface="Garamond" panose="02020404030301010803" pitchFamily="18" charset="0"/>
              </a:rPr>
              <a:t>, </a:t>
            </a:r>
            <a:r>
              <a:rPr lang="fr-CA" sz="2400" dirty="0" err="1">
                <a:latin typeface="Garamond" panose="02020404030301010803" pitchFamily="18" charset="0"/>
              </a:rPr>
              <a:t>start</a:t>
            </a:r>
            <a:r>
              <a:rPr lang="fr-CA" sz="2400" dirty="0">
                <a:latin typeface="Garamond" panose="02020404030301010803" pitchFamily="18" charset="0"/>
              </a:rPr>
              <a:t>/stop.</a:t>
            </a:r>
          </a:p>
          <a:p>
            <a:endParaRPr lang="fr-CA" sz="2400" dirty="0">
              <a:latin typeface="Garamond" panose="02020404030301010803" pitchFamily="18" charset="0"/>
            </a:endParaRPr>
          </a:p>
          <a:p>
            <a:r>
              <a:rPr lang="fr-CA" sz="2400" dirty="0">
                <a:latin typeface="Garamond" panose="02020404030301010803" pitchFamily="18" charset="0"/>
              </a:rPr>
              <a:t>Se définir des conventions (ex.: dans le guide de programmation) et les respecter :</a:t>
            </a:r>
          </a:p>
          <a:p>
            <a:r>
              <a:rPr lang="fr-CA" sz="2400" dirty="0">
                <a:latin typeface="Garamond" panose="02020404030301010803" pitchFamily="18" charset="0"/>
              </a:rPr>
              <a:t>Par exemple, pour les « getters » et « setters » : </a:t>
            </a:r>
          </a:p>
          <a:p>
            <a:pPr lvl="1"/>
            <a:r>
              <a:rPr lang="fr-CA" sz="2400" dirty="0" err="1">
                <a:latin typeface="Garamond" panose="02020404030301010803" pitchFamily="18" charset="0"/>
              </a:rPr>
              <a:t>employee.id.Get</a:t>
            </a:r>
            <a:r>
              <a:rPr lang="fr-CA" sz="2400" dirty="0">
                <a:latin typeface="Garamond" panose="02020404030301010803" pitchFamily="18" charset="0"/>
              </a:rPr>
              <a:t>()   ?  </a:t>
            </a:r>
          </a:p>
          <a:p>
            <a:pPr lvl="1"/>
            <a:r>
              <a:rPr lang="fr-CA" sz="2400" dirty="0" err="1">
                <a:latin typeface="Garamond" panose="02020404030301010803" pitchFamily="18" charset="0"/>
              </a:rPr>
              <a:t>employee.GetId</a:t>
            </a:r>
            <a:r>
              <a:rPr lang="fr-CA" sz="2400" dirty="0">
                <a:latin typeface="Garamond" panose="02020404030301010803" pitchFamily="18" charset="0"/>
              </a:rPr>
              <a:t>()    ?</a:t>
            </a:r>
          </a:p>
          <a:p>
            <a:pPr lvl="1"/>
            <a:r>
              <a:rPr lang="fr-CA" sz="2400" dirty="0">
                <a:latin typeface="Garamond" panose="02020404030301010803" pitchFamily="18" charset="0"/>
              </a:rPr>
              <a:t>employee.id()          ?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6582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Taille des méthodes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270000"/>
            <a:ext cx="10110740" cy="5588000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fr-CA" sz="2000" dirty="0">
                <a:latin typeface="Garamond" panose="02020404030301010803" pitchFamily="18" charset="0"/>
              </a:rPr>
              <a:t>Exemple de méthode courte </a:t>
            </a:r>
            <a:r>
              <a:rPr lang="fr-CA" sz="2000" dirty="0" smtClean="0">
                <a:latin typeface="Garamond" panose="02020404030301010803" pitchFamily="18" charset="0"/>
              </a:rPr>
              <a:t>:</a:t>
            </a:r>
          </a:p>
          <a:p>
            <a:pPr>
              <a:lnSpc>
                <a:spcPct val="120000"/>
              </a:lnSpc>
            </a:pP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20000"/>
              </a:lnSpc>
            </a:pPr>
            <a:endParaRPr lang="fr-CA" sz="2000" dirty="0" smtClean="0">
              <a:latin typeface="Garamond" panose="02020404030301010803" pitchFamily="18" charset="0"/>
            </a:endParaRPr>
          </a:p>
          <a:p>
            <a:pPr>
              <a:lnSpc>
                <a:spcPct val="12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Semble </a:t>
            </a:r>
            <a:r>
              <a:rPr lang="fr-CA" sz="2000" dirty="0">
                <a:latin typeface="Garamond" panose="02020404030301010803" pitchFamily="18" charset="0"/>
              </a:rPr>
              <a:t>plutôt trivial ... pourquoi créer une telle méthode ?</a:t>
            </a:r>
          </a:p>
          <a:p>
            <a:pPr>
              <a:lnSpc>
                <a:spcPct val="120000"/>
              </a:lnSpc>
            </a:pPr>
            <a:r>
              <a:rPr lang="fr-CA" sz="2000" dirty="0">
                <a:latin typeface="Garamond" panose="02020404030301010803" pitchFamily="18" charset="0"/>
              </a:rPr>
              <a:t>Si ce code est utilisé à plusieurs endroits et qu'il faut le corriger → plus facile de corriger une méthode que de trouver toutes les duplications.</a:t>
            </a:r>
          </a:p>
          <a:p>
            <a:pPr>
              <a:lnSpc>
                <a:spcPct val="120000"/>
              </a:lnSpc>
            </a:pPr>
            <a:r>
              <a:rPr lang="fr-CA" sz="2000" dirty="0">
                <a:latin typeface="Garamond" panose="02020404030301010803" pitchFamily="18" charset="0"/>
              </a:rPr>
              <a:t>Il faut utiliser son jugement :</a:t>
            </a:r>
          </a:p>
          <a:p>
            <a:pPr>
              <a:lnSpc>
                <a:spcPct val="120000"/>
              </a:lnSpc>
            </a:pPr>
            <a:r>
              <a:rPr lang="fr-CA" sz="2000" dirty="0">
                <a:latin typeface="Garamond" panose="02020404030301010803" pitchFamily="18" charset="0"/>
              </a:rPr>
              <a:t>Pas nécessaire de faire une méthode à chaque ligne dupliquée.</a:t>
            </a:r>
          </a:p>
          <a:p>
            <a:pPr>
              <a:lnSpc>
                <a:spcPct val="120000"/>
              </a:lnSpc>
            </a:pPr>
            <a:r>
              <a:rPr lang="fr-CA" sz="2000" dirty="0">
                <a:latin typeface="Garamond" panose="02020404030301010803" pitchFamily="18" charset="0"/>
              </a:rPr>
              <a:t>S'il y a un risque d'avoir une erreur dans le calcul dupliqué → une méthode vaut probablement la peine. 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056371" y="1930400"/>
            <a:ext cx="7838594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DeviceUnitsToPoints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deviceUnits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deviceUnits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(POINTS_PER_INCH/</a:t>
            </a:r>
            <a:r>
              <a:rPr lang="fr-CA" sz="15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DeviceUnitsPerInch</a:t>
            </a:r>
            <a:r>
              <a:rPr lang="fr-CA" sz="15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5850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Longueur maximale des méthodes ?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0170" y="1689535"/>
            <a:ext cx="8993832" cy="49810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Beaucoup d'études, pas de consensus.</a:t>
            </a:r>
          </a:p>
          <a:p>
            <a:pPr lvl="1"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Varie </a:t>
            </a:r>
            <a:r>
              <a:rPr lang="fr-CA" sz="2000" dirty="0">
                <a:latin typeface="Garamond" panose="02020404030301010803" pitchFamily="18" charset="0"/>
              </a:rPr>
              <a:t>entre 10 et 200 lignes de code ...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Lien entre longueur de méthode et nombre de défauts → pas clair.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Lien entre longueur de méthode et temps pris pour corriger/modifier → pas clair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D'autres facteurs semblent plus importants → complexité </a:t>
            </a:r>
            <a:r>
              <a:rPr lang="fr-CA" sz="2000" dirty="0" err="1">
                <a:latin typeface="Garamond" panose="02020404030301010803" pitchFamily="18" charset="0"/>
              </a:rPr>
              <a:t>cyclomatique</a:t>
            </a:r>
            <a:r>
              <a:rPr lang="fr-CA" sz="2000" dirty="0">
                <a:latin typeface="Garamond" panose="02020404030301010803" pitchFamily="18" charset="0"/>
              </a:rPr>
              <a:t>, cohésion, commentaires ...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Consensus : &gt;200 lignes de code → il faut se poser des questions.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3956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Paramètres des méthodes</a:t>
            </a:r>
            <a:b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</a:br>
            <a:endParaRPr lang="fr-CA" b="1" dirty="0">
              <a:solidFill>
                <a:schemeClr val="tx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00364" y="1708727"/>
            <a:ext cx="8673638" cy="433263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panose="02020404030301010803" pitchFamily="18" charset="0"/>
              </a:rPr>
              <a:t>Limiter </a:t>
            </a:r>
            <a:r>
              <a:rPr lang="fr-CA" sz="2000" dirty="0">
                <a:latin typeface="Garamond" panose="02020404030301010803" pitchFamily="18" charset="0"/>
              </a:rPr>
              <a:t>le nombre de paramètres (≤7), sinon le couplage est souvent trop élevé.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S'il le faut, on peut passer un objet en paramètre qui contient les informations nécessaires.</a:t>
            </a:r>
          </a:p>
          <a:p>
            <a:pPr marL="0" indent="0">
              <a:lnSpc>
                <a:spcPct val="150000"/>
              </a:lnSpc>
              <a:buNone/>
            </a:pP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Convention : mettre les paramètre en </a:t>
            </a:r>
            <a:r>
              <a:rPr lang="fr-CA" sz="2000" b="1" dirty="0">
                <a:latin typeface="Garamond" panose="02020404030301010803" pitchFamily="18" charset="0"/>
              </a:rPr>
              <a:t>ordre entrée-modification-sortie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Garamond" panose="02020404030301010803" pitchFamily="18" charset="0"/>
              </a:rPr>
              <a:t>Ex.: </a:t>
            </a:r>
            <a:r>
              <a:rPr lang="en-US" sz="2000" dirty="0" err="1">
                <a:latin typeface="Garamond" panose="02020404030301010803" pitchFamily="18" charset="0"/>
              </a:rPr>
              <a:t>int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000" dirty="0" err="1">
                <a:latin typeface="Garamond" panose="02020404030301010803" pitchFamily="18" charset="0"/>
              </a:rPr>
              <a:t>updateBill</a:t>
            </a:r>
            <a:r>
              <a:rPr lang="en-US" sz="2000" dirty="0">
                <a:latin typeface="Garamond" panose="02020404030301010803" pitchFamily="18" charset="0"/>
              </a:rPr>
              <a:t>(</a:t>
            </a:r>
            <a:r>
              <a:rPr lang="en-US" sz="2000" dirty="0" err="1">
                <a:latin typeface="Garamond" panose="02020404030301010803" pitchFamily="18" charset="0"/>
              </a:rPr>
              <a:t>int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000" dirty="0" err="1">
                <a:latin typeface="Garamond" panose="02020404030301010803" pitchFamily="18" charset="0"/>
              </a:rPr>
              <a:t>new_item_cost</a:t>
            </a:r>
            <a:r>
              <a:rPr lang="en-US" sz="2000" dirty="0">
                <a:latin typeface="Garamond" panose="02020404030301010803" pitchFamily="18" charset="0"/>
              </a:rPr>
              <a:t>, </a:t>
            </a:r>
            <a:r>
              <a:rPr lang="en-US" sz="2000" dirty="0" err="1">
                <a:latin typeface="Garamond" panose="02020404030301010803" pitchFamily="18" charset="0"/>
              </a:rPr>
              <a:t>int</a:t>
            </a:r>
            <a:r>
              <a:rPr lang="en-US" sz="2000" dirty="0">
                <a:latin typeface="Garamond" panose="02020404030301010803" pitchFamily="18" charset="0"/>
              </a:rPr>
              <a:t>&amp; </a:t>
            </a:r>
            <a:r>
              <a:rPr lang="en-US" sz="2000" dirty="0" err="1">
                <a:latin typeface="Garamond" panose="02020404030301010803" pitchFamily="18" charset="0"/>
              </a:rPr>
              <a:t>current_bill</a:t>
            </a:r>
            <a:r>
              <a:rPr lang="en-US" sz="2000" dirty="0">
                <a:latin typeface="Garamond" panose="02020404030301010803" pitchFamily="18" charset="0"/>
              </a:rPr>
              <a:t>, bool&amp; error) </a:t>
            </a:r>
          </a:p>
          <a:p>
            <a:pPr>
              <a:lnSpc>
                <a:spcPct val="150000"/>
              </a:lnSpc>
            </a:pPr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30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Paramètres des méthodes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18844"/>
            <a:ext cx="8596668" cy="3880773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Se définir des conventions et les respecter :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Ordre des paramètres pour les méthodes qui utilisent des paramètres similaires.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</a:t>
            </a:r>
            <a:r>
              <a:rPr lang="fr-CA" sz="2000" dirty="0" err="1">
                <a:latin typeface="Garamond" panose="02020404030301010803" pitchFamily="18" charset="0"/>
              </a:rPr>
              <a:t>fprintf</a:t>
            </a:r>
            <a:r>
              <a:rPr lang="fr-CA" sz="2000" dirty="0">
                <a:latin typeface="Garamond" panose="02020404030301010803" pitchFamily="18" charset="0"/>
              </a:rPr>
              <a:t>/</a:t>
            </a:r>
            <a:r>
              <a:rPr lang="fr-CA" sz="2000" dirty="0" err="1">
                <a:latin typeface="Garamond" panose="02020404030301010803" pitchFamily="18" charset="0"/>
              </a:rPr>
              <a:t>printf</a:t>
            </a:r>
            <a:r>
              <a:rPr lang="fr-CA" sz="2000" dirty="0">
                <a:latin typeface="Garamond" panose="02020404030301010803" pitchFamily="18" charset="0"/>
              </a:rPr>
              <a:t>, </a:t>
            </a:r>
            <a:r>
              <a:rPr lang="fr-CA" sz="2000" dirty="0" err="1">
                <a:latin typeface="Garamond" panose="02020404030301010803" pitchFamily="18" charset="0"/>
              </a:rPr>
              <a:t>fputs</a:t>
            </a:r>
            <a:r>
              <a:rPr lang="fr-CA" sz="2000" dirty="0">
                <a:latin typeface="Garamond" panose="02020404030301010803" pitchFamily="18" charset="0"/>
              </a:rPr>
              <a:t>/</a:t>
            </a:r>
            <a:r>
              <a:rPr lang="fr-CA" sz="2000" dirty="0" err="1">
                <a:latin typeface="Garamond" panose="02020404030301010803" pitchFamily="18" charset="0"/>
              </a:rPr>
              <a:t>puts</a:t>
            </a:r>
            <a:r>
              <a:rPr lang="fr-CA" sz="2000" dirty="0">
                <a:latin typeface="Garamond" panose="02020404030301010803" pitchFamily="18" charset="0"/>
              </a:rPr>
              <a:t>, </a:t>
            </a:r>
            <a:r>
              <a:rPr lang="fr-CA" sz="2000" dirty="0" err="1">
                <a:latin typeface="Garamond" panose="02020404030301010803" pitchFamily="18" charset="0"/>
              </a:rPr>
              <a:t>strcpy</a:t>
            </a:r>
            <a:r>
              <a:rPr lang="fr-CA" sz="2000" dirty="0">
                <a:latin typeface="Garamond" panose="02020404030301010803" pitchFamily="18" charset="0"/>
              </a:rPr>
              <a:t>/</a:t>
            </a:r>
            <a:r>
              <a:rPr lang="fr-CA" sz="2000" dirty="0" err="1">
                <a:latin typeface="Garamond" panose="02020404030301010803" pitchFamily="18" charset="0"/>
              </a:rPr>
              <a:t>strncpy</a:t>
            </a:r>
            <a:r>
              <a:rPr lang="fr-CA" sz="2000" dirty="0">
                <a:latin typeface="Garamond" panose="02020404030301010803" pitchFamily="18" charset="0"/>
              </a:rPr>
              <a:t> ...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Utiliser tous les paramètres : voir exemple ci-dessous (cohésion logique) :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1273" y="4031173"/>
            <a:ext cx="6096000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calculer(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double param1, double </a:t>
            </a:r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param2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double param3) </a:t>
            </a:r>
            <a:endParaRPr lang="fr-CA" sz="14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fr-CA" sz="14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AIRE) {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param1 * param2;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endParaRPr lang="fr-CA" sz="14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if (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PERIMETRE) </a:t>
            </a:r>
            <a:endParaRPr lang="fr-CA" sz="14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endParaRPr lang="fr-CA" sz="1400" dirty="0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2*param1+2*param2;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lang="fr-CA" sz="1400" dirty="0" smtClean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</a:t>
            </a:r>
            <a:r>
              <a:rPr lang="fr-CA" sz="1400" dirty="0" err="1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VOLUME</a:t>
            </a:r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CA" sz="14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param1 * param2 * param3;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}}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98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Paramètres des méthodes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Éviter d'utiliser un paramètre comme variable de travail.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personne qui fait la maintenance décide de changer un paramètre :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passage par copie remplacé par un passage par référence → bogues !</a:t>
            </a:r>
          </a:p>
          <a:p>
            <a:pPr lvl="2"/>
            <a:r>
              <a:rPr lang="fr-CA" sz="2000" i="1" dirty="0" err="1">
                <a:latin typeface="Garamond" panose="02020404030301010803" pitchFamily="18" charset="0"/>
              </a:rPr>
              <a:t>float</a:t>
            </a:r>
            <a:r>
              <a:rPr lang="fr-CA" sz="2000" dirty="0">
                <a:latin typeface="Garamond" panose="02020404030301010803" pitchFamily="18" charset="0"/>
              </a:rPr>
              <a:t> remplacé par </a:t>
            </a:r>
            <a:r>
              <a:rPr lang="fr-CA" sz="2000" i="1" dirty="0">
                <a:latin typeface="Garamond" panose="02020404030301010803" pitchFamily="18" charset="0"/>
              </a:rPr>
              <a:t>double</a:t>
            </a:r>
            <a:r>
              <a:rPr lang="fr-CA" sz="2000" dirty="0">
                <a:latin typeface="Garamond" panose="02020404030301010803" pitchFamily="18" charset="0"/>
              </a:rPr>
              <a:t> → bogues potentiel. 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En C++, on peut utiliser le mot-clé </a:t>
            </a:r>
            <a:r>
              <a:rPr lang="fr-CA" sz="2000" i="1" dirty="0">
                <a:latin typeface="Garamond" panose="02020404030301010803" pitchFamily="18" charset="0"/>
              </a:rPr>
              <a:t>« </a:t>
            </a:r>
            <a:r>
              <a:rPr lang="fr-CA" sz="2000" i="1" dirty="0" err="1">
                <a:latin typeface="Garamond" panose="02020404030301010803" pitchFamily="18" charset="0"/>
              </a:rPr>
              <a:t>const</a:t>
            </a:r>
            <a:r>
              <a:rPr lang="fr-CA" sz="2000" i="1" dirty="0">
                <a:latin typeface="Garamond" panose="02020404030301010803" pitchFamily="18" charset="0"/>
              </a:rPr>
              <a:t> »</a:t>
            </a:r>
            <a:r>
              <a:rPr lang="fr-CA" sz="2000" dirty="0">
                <a:latin typeface="Garamond" panose="02020404030301010803" pitchFamily="18" charset="0"/>
              </a:rPr>
              <a:t> pour empêcher les modifications du paramètre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Documenter les valeurs valides des paramètres fournis.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Dans les commentaires, dans les tests unitaires et/ou en validant les entrées.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5244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Conception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coopérative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516284"/>
            <a:ext cx="9088807" cy="464082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Conception tout le monde ensemble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plutôt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qu'avec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une poignée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personnes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désignées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Inconvénients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coordination difficile, discussion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parfois laborieuse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Avantages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vision commune du travail . faire,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plus d'yeux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= plus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possibilités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détecter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une erreur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Importance de bons outils de communication :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modèles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UML.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outils qui facilitent 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coopération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comme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Slack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MatterMost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183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8643" y="83127"/>
            <a:ext cx="8596668" cy="1320800"/>
          </a:xfrm>
        </p:spPr>
        <p:txBody>
          <a:bodyPr/>
          <a:lstStyle/>
          <a:p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Paramètre des méthodes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4134" y="1403927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Passer des données indépendantes ou un objet en paramètre ?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Une méthode a besoin de trois données → est-ce que je passe ces trois données ou bien un objet qui contient ces trois données ?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Les paramètres devraient faire du sens avec ce que fait la méthode.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« Respecter l'abstraction de la méthode ».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964433" y="3806814"/>
            <a:ext cx="609600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float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mesurerCylindree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(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int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NombreCylindres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, </a:t>
            </a:r>
            <a:endParaRPr lang="fr-CA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float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HauteurPiston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, </a:t>
            </a:r>
            <a:endParaRPr lang="fr-CA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Tahoma" panose="020B0604030504040204" pitchFamily="34" charset="0"/>
              </a:rPr>
              <a:t>	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float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SectionPiston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)</a:t>
            </a:r>
            <a:endParaRPr lang="fr-CA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4433" y="4730702"/>
            <a:ext cx="609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float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mesurerCylindree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(Moteur* moteur)</a:t>
            </a:r>
            <a:endParaRPr lang="fr-CA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64433" y="5100034"/>
            <a:ext cx="60960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float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mesurerCylindree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(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Vehicule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*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vehicule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)</a:t>
            </a:r>
            <a:endParaRPr lang="fr-CA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0433" y="3868369"/>
            <a:ext cx="5741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OK</a:t>
            </a:r>
          </a:p>
        </p:txBody>
      </p:sp>
      <p:sp>
        <p:nvSpPr>
          <p:cNvPr id="8" name="Rectangle 7"/>
          <p:cNvSpPr/>
          <p:nvPr/>
        </p:nvSpPr>
        <p:spPr>
          <a:xfrm>
            <a:off x="7202627" y="4699924"/>
            <a:ext cx="14140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sz="20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Fait du sens.</a:t>
            </a:r>
            <a:endParaRPr lang="fr-CA" sz="20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60433" y="5061551"/>
            <a:ext cx="27855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On est loin du concept de cylindrée ...</a:t>
            </a:r>
          </a:p>
        </p:txBody>
      </p:sp>
    </p:spTree>
    <p:extLst>
      <p:ext uri="{BB962C8B-B14F-4D97-AF65-F5344CB8AC3E}">
        <p14:creationId xmlns:p14="http://schemas.microsoft.com/office/powerpoint/2010/main" val="337849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/>
      <p:bldP spid="9" grpId="0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Macros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8704" y="1525497"/>
            <a:ext cx="9640313" cy="5512612"/>
          </a:xfrm>
        </p:spPr>
        <p:txBody>
          <a:bodyPr>
            <a:normAutofit/>
          </a:bodyPr>
          <a:lstStyle/>
          <a:p>
            <a:r>
              <a:rPr lang="fr-CA" sz="2000" dirty="0" smtClean="0">
                <a:latin typeface="Garamond" panose="02020404030301010803" pitchFamily="18" charset="0"/>
              </a:rPr>
              <a:t>Il s'agit de substitutions textuelles qui sont faites par le « préprocesseur » avant la compilation.</a:t>
            </a:r>
          </a:p>
          <a:p>
            <a:endParaRPr lang="en-US" sz="2000" dirty="0">
              <a:latin typeface="Garamond" panose="02020404030301010803" pitchFamily="18" charset="0"/>
            </a:endParaRPr>
          </a:p>
          <a:p>
            <a:endParaRPr lang="en-US" sz="2000" dirty="0" smtClean="0">
              <a:latin typeface="Garamond" panose="02020404030301010803" pitchFamily="18" charset="0"/>
            </a:endParaRPr>
          </a:p>
          <a:p>
            <a:endParaRPr lang="en-US" sz="2000" dirty="0">
              <a:latin typeface="Garamond" panose="02020404030301010803" pitchFamily="18" charset="0"/>
            </a:endParaRPr>
          </a:p>
          <a:p>
            <a:endParaRPr lang="en-US" sz="2000" dirty="0" smtClean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fr-CA" dirty="0"/>
          </a:p>
          <a:p>
            <a:r>
              <a:rPr lang="fr-CA" sz="2000" dirty="0" smtClean="0">
                <a:latin typeface="Garamond" panose="02020404030301010803" pitchFamily="18" charset="0"/>
              </a:rPr>
              <a:t>À </a:t>
            </a:r>
            <a:r>
              <a:rPr lang="fr-CA" sz="2000" dirty="0">
                <a:latin typeface="Garamond" panose="02020404030301010803" pitchFamily="18" charset="0"/>
              </a:rPr>
              <a:t>éviter, dans la mesure du </a:t>
            </a:r>
            <a:r>
              <a:rPr lang="fr-CA" sz="2000" dirty="0" smtClean="0">
                <a:latin typeface="Garamond" panose="02020404030301010803" pitchFamily="18" charset="0"/>
              </a:rPr>
              <a:t>possible :</a:t>
            </a:r>
          </a:p>
          <a:p>
            <a:pPr lvl="1"/>
            <a:r>
              <a:rPr lang="fr-CA" sz="1800" dirty="0" smtClean="0">
                <a:latin typeface="Garamond" panose="02020404030301010803" pitchFamily="18" charset="0"/>
              </a:rPr>
              <a:t>Comme </a:t>
            </a:r>
            <a:r>
              <a:rPr lang="fr-CA" sz="1800" dirty="0">
                <a:latin typeface="Garamond" panose="02020404030301010803" pitchFamily="18" charset="0"/>
              </a:rPr>
              <a:t>c'est fait avant la compilation, le débogage peut être difficile.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Correspond à des variables globales.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Peut mener à des conflits si plusieurs fichiers définissent une macro avec le même nom. </a:t>
            </a:r>
          </a:p>
          <a:p>
            <a:pPr marL="0" indent="0">
              <a:buNone/>
            </a:pPr>
            <a:endParaRPr lang="fr-CA" sz="2000" dirty="0" smtClean="0">
              <a:latin typeface="Garamond" panose="02020404030301010803" pitchFamily="18" charset="0"/>
            </a:endParaRP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5294" y="2326082"/>
            <a:ext cx="225254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#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define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PI 3.14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3603" y="2307485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Macro définie au début d’un fichier, accessible globalement.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168705" y="2993848"/>
            <a:ext cx="266611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double s = PI*r*r;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07052" y="2907381"/>
            <a:ext cx="47858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Donc, si on a ceci quelque part dans le code 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0025" y="3590173"/>
            <a:ext cx="4503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... le mot PI est substitué bêtement par 3.14</a:t>
            </a:r>
          </a:p>
        </p:txBody>
      </p:sp>
      <p:sp>
        <p:nvSpPr>
          <p:cNvPr id="9" name="Rectangle 8"/>
          <p:cNvSpPr/>
          <p:nvPr/>
        </p:nvSpPr>
        <p:spPr>
          <a:xfrm>
            <a:off x="168920" y="3623492"/>
            <a:ext cx="29418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double s = 3.14*r*r;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6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984" y="106089"/>
            <a:ext cx="8596668" cy="1320800"/>
          </a:xfrm>
        </p:spPr>
        <p:txBody>
          <a:bodyPr/>
          <a:lstStyle/>
          <a:p>
            <a:r>
              <a:rPr lang="fr-CA" b="1" dirty="0" smtClean="0">
                <a:solidFill>
                  <a:schemeClr val="tx1"/>
                </a:solidFill>
                <a:latin typeface="Garamond" panose="02020404030301010803" pitchFamily="18" charset="0"/>
              </a:rPr>
              <a:t>Macros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5859" y="1085851"/>
            <a:ext cx="10252604" cy="5530705"/>
          </a:xfrm>
        </p:spPr>
        <p:txBody>
          <a:bodyPr>
            <a:normAutofit fontScale="85000" lnSpcReduction="20000"/>
          </a:bodyPr>
          <a:lstStyle/>
          <a:p>
            <a:r>
              <a:rPr lang="fr-CA" sz="2400" dirty="0">
                <a:latin typeface="Garamond" panose="02020404030301010803" pitchFamily="18" charset="0"/>
              </a:rPr>
              <a:t>On peut faire des macros avec des paramètres </a:t>
            </a:r>
            <a:r>
              <a:rPr lang="fr-CA" sz="2400" dirty="0" smtClean="0">
                <a:latin typeface="Garamond" panose="02020404030301010803" pitchFamily="18" charset="0"/>
              </a:rPr>
              <a:t>:</a:t>
            </a:r>
          </a:p>
          <a:p>
            <a:endParaRPr lang="fr-CA" sz="2400" dirty="0">
              <a:latin typeface="Garamond" panose="02020404030301010803" pitchFamily="18" charset="0"/>
            </a:endParaRPr>
          </a:p>
          <a:p>
            <a:endParaRPr lang="fr-CA" sz="2400" dirty="0">
              <a:latin typeface="Garamond" panose="02020404030301010803" pitchFamily="18" charset="0"/>
            </a:endParaRPr>
          </a:p>
          <a:p>
            <a:r>
              <a:rPr lang="fr-CA" sz="2400" dirty="0">
                <a:latin typeface="Garamond" panose="02020404030301010803" pitchFamily="18" charset="0"/>
              </a:rPr>
              <a:t>On peut même faire des macros avec plusieurs instructions :</a:t>
            </a:r>
          </a:p>
          <a:p>
            <a:endParaRPr lang="fr-CA" sz="2400" dirty="0">
              <a:latin typeface="Garamond" panose="02020404030301010803" pitchFamily="18" charset="0"/>
            </a:endParaRPr>
          </a:p>
          <a:p>
            <a:endParaRPr lang="fr-CA" sz="2400" dirty="0">
              <a:latin typeface="Garamond" panose="02020404030301010803" pitchFamily="18" charset="0"/>
            </a:endParaRPr>
          </a:p>
          <a:p>
            <a:pPr marL="0" indent="0">
              <a:buNone/>
            </a:pPr>
            <a:endParaRPr lang="fr-CA" sz="2400" dirty="0" smtClean="0">
              <a:latin typeface="Garamond" panose="02020404030301010803" pitchFamily="18" charset="0"/>
            </a:endParaRPr>
          </a:p>
          <a:p>
            <a:pPr>
              <a:lnSpc>
                <a:spcPct val="170000"/>
              </a:lnSpc>
            </a:pPr>
            <a:r>
              <a:rPr lang="fr-CA" sz="2400" dirty="0" smtClean="0">
                <a:latin typeface="Garamond" panose="02020404030301010803" pitchFamily="18" charset="0"/>
              </a:rPr>
              <a:t>Notez </a:t>
            </a:r>
            <a:r>
              <a:rPr lang="fr-CA" sz="2400" dirty="0">
                <a:latin typeface="Garamond" panose="02020404030301010803" pitchFamily="18" charset="0"/>
              </a:rPr>
              <a:t>qu'il n'y a </a:t>
            </a:r>
            <a:r>
              <a:rPr lang="fr-CA" sz="2400" b="1" dirty="0">
                <a:latin typeface="Garamond" panose="02020404030301010803" pitchFamily="18" charset="0"/>
              </a:rPr>
              <a:t>aucune validation de type</a:t>
            </a:r>
            <a:r>
              <a:rPr lang="fr-CA" sz="2400" dirty="0">
                <a:latin typeface="Garamond" panose="02020404030301010803" pitchFamily="18" charset="0"/>
              </a:rPr>
              <a:t>. Le préprocesseur fait une simple substitution de texte.</a:t>
            </a:r>
          </a:p>
          <a:p>
            <a:pPr>
              <a:lnSpc>
                <a:spcPct val="170000"/>
              </a:lnSpc>
            </a:pPr>
            <a:r>
              <a:rPr lang="fr-CA" sz="2400" dirty="0">
                <a:latin typeface="Garamond" panose="02020404030301010803" pitchFamily="18" charset="0"/>
              </a:rPr>
              <a:t>Si on modifie les valeurs passées par paramètre, ces valeurs sont changées dans le code.</a:t>
            </a:r>
          </a:p>
          <a:p>
            <a:pPr>
              <a:lnSpc>
                <a:spcPct val="170000"/>
              </a:lnSpc>
            </a:pPr>
            <a:r>
              <a:rPr lang="fr-CA" sz="2400" dirty="0">
                <a:latin typeface="Garamond" panose="02020404030301010803" pitchFamily="18" charset="0"/>
              </a:rPr>
              <a:t>Il n'y pas de « passage par copie » vu que le texte est simplement substitué. Vous modifiez donc les variables utilisées localement.  </a:t>
            </a:r>
          </a:p>
          <a:p>
            <a:pPr>
              <a:lnSpc>
                <a:spcPct val="170000"/>
              </a:lnSpc>
            </a:pPr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783610" y="1562168"/>
            <a:ext cx="3070071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#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</a:rPr>
              <a:t>define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</a:rPr>
              <a:t>Sq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</a:rPr>
              <a:t>(var) (var*var)</a:t>
            </a:r>
            <a:endParaRPr lang="fr-CA" sz="15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62844" y="2819784"/>
            <a:ext cx="6096000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define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Swap (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x,y,temp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\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x; \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x = y; \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y =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46786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Méthode en ligne (</a:t>
            </a:r>
            <a:r>
              <a:rPr lang="fr-CA" b="1" i="1" dirty="0">
                <a:solidFill>
                  <a:schemeClr val="tx1"/>
                </a:solidFill>
                <a:latin typeface="Garamond" panose="02020404030301010803" pitchFamily="18" charset="0"/>
              </a:rPr>
              <a:t>« </a:t>
            </a:r>
            <a:r>
              <a:rPr lang="fr-CA" b="1" i="1" dirty="0" err="1">
                <a:solidFill>
                  <a:schemeClr val="tx1"/>
                </a:solidFill>
                <a:latin typeface="Garamond" panose="02020404030301010803" pitchFamily="18" charset="0"/>
              </a:rPr>
              <a:t>inline</a:t>
            </a:r>
            <a:r>
              <a:rPr lang="fr-CA" b="1" i="1" dirty="0">
                <a:solidFill>
                  <a:schemeClr val="tx1"/>
                </a:solidFill>
                <a:latin typeface="Garamond" panose="02020404030301010803" pitchFamily="18" charset="0"/>
              </a:rPr>
              <a:t> »</a:t>
            </a:r>
            <a:r>
              <a:rPr lang="fr-CA" b="1" dirty="0">
                <a:solidFill>
                  <a:schemeClr val="tx1"/>
                </a:solidFill>
                <a:latin typeface="Garamond" panose="02020404030301010803" pitchFamily="18" charset="0"/>
              </a:rPr>
              <a:t>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6497" y="1809607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Il est possible de définir des méthodes en ligne (</a:t>
            </a:r>
            <a:r>
              <a:rPr lang="fr-CA" sz="2000" i="1" dirty="0">
                <a:latin typeface="Garamond" panose="02020404030301010803" pitchFamily="18" charset="0"/>
              </a:rPr>
              <a:t>« </a:t>
            </a:r>
            <a:r>
              <a:rPr lang="fr-CA" sz="2000" i="1" dirty="0" err="1">
                <a:latin typeface="Garamond" panose="02020404030301010803" pitchFamily="18" charset="0"/>
              </a:rPr>
              <a:t>inline</a:t>
            </a:r>
            <a:r>
              <a:rPr lang="fr-CA" sz="2000" i="1" dirty="0">
                <a:latin typeface="Garamond" panose="02020404030301010803" pitchFamily="18" charset="0"/>
              </a:rPr>
              <a:t> »</a:t>
            </a:r>
            <a:r>
              <a:rPr lang="fr-CA" sz="2000" dirty="0">
                <a:latin typeface="Garamond" panose="02020404030301010803" pitchFamily="18" charset="0"/>
              </a:rPr>
              <a:t>) directement dans le fichier .h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Il est possible de forcer le compilateur de substituer les appels de la méthode avec le code de la méthode avec le mot-clé </a:t>
            </a:r>
            <a:r>
              <a:rPr lang="fr-CA" sz="2000" i="1" dirty="0">
                <a:latin typeface="Garamond" panose="02020404030301010803" pitchFamily="18" charset="0"/>
              </a:rPr>
              <a:t>« </a:t>
            </a:r>
            <a:r>
              <a:rPr lang="fr-CA" sz="2000" i="1" dirty="0" err="1">
                <a:latin typeface="Garamond" panose="02020404030301010803" pitchFamily="18" charset="0"/>
              </a:rPr>
              <a:t>inline</a:t>
            </a:r>
            <a:r>
              <a:rPr lang="fr-CA" sz="2000" i="1" dirty="0">
                <a:latin typeface="Garamond" panose="02020404030301010803" pitchFamily="18" charset="0"/>
              </a:rPr>
              <a:t> »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Comme une macro, mais plus sécure.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Violation d'encapsulation → révèle les détails d'implémentation aux utilisateurs/utilisatrices (parce que le code est dans le .h).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Mythe que ça améliore la performance.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Les compilateurs C++ modernes mettent automatiquement les méthodes « </a:t>
            </a:r>
            <a:r>
              <a:rPr lang="fr-CA" sz="2000" dirty="0" err="1">
                <a:latin typeface="Garamond" panose="02020404030301010803" pitchFamily="18" charset="0"/>
              </a:rPr>
              <a:t>inline</a:t>
            </a:r>
            <a:r>
              <a:rPr lang="fr-CA" sz="2000" dirty="0">
                <a:latin typeface="Garamond" panose="02020404030301010803" pitchFamily="18" charset="0"/>
              </a:rPr>
              <a:t> » si ça peut améliorer la performance.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1172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9164" y="610988"/>
            <a:ext cx="3962980" cy="543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1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0316" y="2706255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Qualité du code : </a:t>
            </a:r>
            <a:r>
              <a:rPr lang="fr-CA" dirty="0">
                <a:latin typeface="Garamond" panose="02020404030301010803" pitchFamily="18" charset="0"/>
              </a:rPr>
              <a:t> </a:t>
            </a:r>
            <a:r>
              <a:rPr lang="fr-CA" b="1" dirty="0">
                <a:latin typeface="Garamond" panose="02020404030301010803" pitchFamily="18" charset="0"/>
              </a:rPr>
              <a:t>Odeurs de </a:t>
            </a:r>
            <a:r>
              <a:rPr lang="fr-CA" b="1" dirty="0" smtClean="0">
                <a:latin typeface="Garamond" panose="02020404030301010803" pitchFamily="18" charset="0"/>
              </a:rPr>
              <a:t>variables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2966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Initialisation des variables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9205575" cy="4258684"/>
          </a:xfrm>
        </p:spPr>
        <p:txBody>
          <a:bodyPr>
            <a:normAutofit fontScale="92500" lnSpcReduction="20000"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Évitez la déclaration implicite (ex.: langages VB, PHP, JS).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fr-CA" sz="2000" dirty="0" smtClean="0">
              <a:latin typeface="Garamond" panose="02020404030301010803" pitchFamily="18" charset="0"/>
            </a:endParaRPr>
          </a:p>
          <a:p>
            <a:r>
              <a:rPr lang="fr-CA" sz="2000" dirty="0" smtClean="0">
                <a:latin typeface="Garamond" panose="02020404030301010803" pitchFamily="18" charset="0"/>
              </a:rPr>
              <a:t>Initialiser </a:t>
            </a:r>
            <a:r>
              <a:rPr lang="fr-CA" sz="2000" dirty="0">
                <a:latin typeface="Garamond" panose="02020404030301010803" pitchFamily="18" charset="0"/>
              </a:rPr>
              <a:t>chaque variable lors de sa déclaration.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Évite d'avoir des variables non-initialisées → « </a:t>
            </a:r>
            <a:r>
              <a:rPr lang="fr-CA" sz="2000" dirty="0" err="1">
                <a:latin typeface="Garamond" panose="02020404030301010803" pitchFamily="18" charset="0"/>
              </a:rPr>
              <a:t>SegFault</a:t>
            </a:r>
            <a:r>
              <a:rPr lang="fr-CA" sz="2000" dirty="0">
                <a:latin typeface="Garamond" panose="02020404030301010803" pitchFamily="18" charset="0"/>
              </a:rPr>
              <a:t> ».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Principe de proximité → déclarer/initialiser la variable le plus près possible de son utilisation.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Voir https://www.approxion.com/?p=120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283855" y="2644293"/>
            <a:ext cx="6096000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funk() </a:t>
            </a:r>
            <a:r>
              <a:rPr lang="fr-CA" sz="14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/* création d’une nouvelle variable-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  membre en cours d’exécution ... */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$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'bar';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879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Initialisation des variables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600364" y="1842655"/>
            <a:ext cx="4738254" cy="3323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 variables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accountIndex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 total As Double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Initialize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all variables</a:t>
            </a:r>
          </a:p>
          <a:p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accountIndex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= 0.0</a:t>
            </a:r>
          </a:p>
          <a:p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</a:t>
            </a:r>
          </a:p>
          <a:p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code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accountIndex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code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total</a:t>
            </a:r>
          </a:p>
          <a:p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code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366068" y="1561068"/>
            <a:ext cx="6096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VB</a:t>
            </a:r>
            <a:endParaRPr lang="fr-CA" dirty="0"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17309" y="1934987"/>
            <a:ext cx="4516582" cy="2462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accountIndex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accountIndex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0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code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accountIndex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 total as Double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total = 0.0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code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total</a:t>
            </a:r>
          </a:p>
          <a:p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Dim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false;</a:t>
            </a:r>
          </a:p>
          <a:p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 code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using</a:t>
            </a:r>
            <a:r>
              <a:rPr lang="fr-CA" sz="14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done</a:t>
            </a:r>
            <a:endParaRPr lang="fr-CA" sz="1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9350972" y="1657989"/>
            <a:ext cx="6096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VB</a:t>
            </a:r>
            <a:endParaRPr lang="fr-CA" dirty="0">
              <a:latin typeface="Garamond" panose="02020404030301010803" pitchFamily="18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412509" y="4489532"/>
            <a:ext cx="6096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aramond" panose="02020404030301010803" pitchFamily="18" charset="0"/>
              </a:rPr>
              <a:t>VS</a:t>
            </a:r>
            <a:endParaRPr lang="fr-CA" dirty="0"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93455" y="5443640"/>
            <a:ext cx="7947044" cy="1015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Personnellement, j’ai tendance à tout définir/initialiser/commenter au début de la méthode. Si ça se trouve à être trop loin de l’utilisation, c’est souvent un indice que la méthode est trop longue ...</a:t>
            </a:r>
          </a:p>
        </p:txBody>
      </p:sp>
    </p:spTree>
    <p:extLst>
      <p:ext uri="{BB962C8B-B14F-4D97-AF65-F5344CB8AC3E}">
        <p14:creationId xmlns:p14="http://schemas.microsoft.com/office/powerpoint/2010/main" val="16478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Initialisation des variables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 smtClean="0">
                <a:latin typeface="Garamond" panose="02020404030301010803" pitchFamily="18" charset="0"/>
              </a:rPr>
              <a:t>Initialiser </a:t>
            </a:r>
            <a:r>
              <a:rPr lang="fr-CA" sz="2000" dirty="0">
                <a:latin typeface="Garamond" panose="02020404030301010803" pitchFamily="18" charset="0"/>
              </a:rPr>
              <a:t>les variables-membres d'une classe dans ses constructeurs.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Ne pas oublier les méthodes implicites (ex.: constructeur par copie).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Porter attention aux avertissements (</a:t>
            </a:r>
            <a:r>
              <a:rPr lang="fr-CA" sz="2000" i="1" dirty="0">
                <a:latin typeface="Garamond" panose="02020404030301010803" pitchFamily="18" charset="0"/>
              </a:rPr>
              <a:t>« warning »</a:t>
            </a:r>
            <a:r>
              <a:rPr lang="fr-CA" sz="2000" dirty="0">
                <a:latin typeface="Garamond" panose="02020404030301010803" pitchFamily="18" charset="0"/>
              </a:rPr>
              <a:t>) du compilateurs.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utilisation d'une variable non-initialisée.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Tester la validité des paramètres en entrée des méthodes. 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5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  <a:cs typeface="Courier New" panose="02070309020205020404" pitchFamily="49" charset="0"/>
              </a:rPr>
              <a:t>Caractéristiques des variables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55789"/>
            <a:ext cx="8596668" cy="3880773"/>
          </a:xfrm>
        </p:spPr>
        <p:txBody>
          <a:bodyPr/>
          <a:lstStyle/>
          <a:p>
            <a:r>
              <a:rPr lang="fr-CA" sz="2000" b="1" dirty="0">
                <a:latin typeface="Garamond" panose="02020404030301010803" pitchFamily="18" charset="0"/>
              </a:rPr>
              <a:t>Portée </a:t>
            </a:r>
            <a:r>
              <a:rPr lang="fr-CA" sz="2000" dirty="0">
                <a:latin typeface="Garamond" panose="02020404030301010803" pitchFamily="18" charset="0"/>
              </a:rPr>
              <a:t>(« scope »)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Où est-ce que la variable pourrait être accédée ?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Ex.: bloc if, méthode, classe, globale.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« </a:t>
            </a:r>
            <a:r>
              <a:rPr lang="fr-CA" sz="2000" b="1" dirty="0" err="1">
                <a:latin typeface="Garamond" panose="02020404030301010803" pitchFamily="18" charset="0"/>
              </a:rPr>
              <a:t>Span</a:t>
            </a:r>
            <a:r>
              <a:rPr lang="fr-CA" sz="2000" b="1" dirty="0">
                <a:latin typeface="Garamond" panose="02020404030301010803" pitchFamily="18" charset="0"/>
              </a:rPr>
              <a:t> »</a:t>
            </a:r>
            <a:r>
              <a:rPr lang="fr-CA" sz="2000" dirty="0">
                <a:latin typeface="Garamond" panose="02020404030301010803" pitchFamily="18" charset="0"/>
              </a:rPr>
              <a:t> (mesure de dispersion)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Nombre de lignes entre chaque référence à la variable.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Durée de vie </a:t>
            </a:r>
            <a:r>
              <a:rPr lang="fr-CA" sz="2000" dirty="0">
                <a:latin typeface="Garamond" panose="02020404030301010803" pitchFamily="18" charset="0"/>
              </a:rPr>
              <a:t>(« </a:t>
            </a:r>
            <a:r>
              <a:rPr lang="fr-CA" sz="2000" dirty="0" err="1">
                <a:latin typeface="Garamond" panose="02020404030301010803" pitchFamily="18" charset="0"/>
              </a:rPr>
              <a:t>lifetime</a:t>
            </a:r>
            <a:r>
              <a:rPr lang="fr-CA" sz="2000" dirty="0">
                <a:latin typeface="Garamond" panose="02020404030301010803" pitchFamily="18" charset="0"/>
              </a:rPr>
              <a:t> »)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Nombre de ligne entre la définition initiale et la dernière utilisation.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On essaie de minimiser ces trois caractéristiques afin de faciliter la lisibilité et le débogage.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14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sz="4300" b="1" dirty="0">
                <a:latin typeface="Garamond" panose="02020404030301010803" pitchFamily="18" charset="0"/>
              </a:rPr>
              <a:t>Planification de la conception</a:t>
            </a:r>
            <a:r>
              <a:rPr lang="fr-CA" sz="4300" dirty="0">
                <a:latin typeface="Garamond" panose="02020404030301010803" pitchFamily="18" charset="0"/>
              </a:rPr>
              <a:t/>
            </a:r>
            <a:br>
              <a:rPr lang="fr-CA" sz="4300" dirty="0">
                <a:latin typeface="Garamond" panose="02020404030301010803" pitchFamily="18" charset="0"/>
              </a:rPr>
            </a:br>
            <a:endParaRPr lang="fr-CA" sz="43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2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4. Formalisation de la conception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28153"/>
            <a:ext cx="8596668" cy="3880773"/>
          </a:xfrm>
        </p:spPr>
        <p:txBody>
          <a:bodyPr>
            <a:no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Quel niveau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détails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donne-t-on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la conception ?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Diagramme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classes à quel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niveau est-ce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qu'on arrête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détails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?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Est-ce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qu'on ne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définit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 les paquetages ?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Est-ce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qu'on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définit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classes ?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méthodes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?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types des valeurs de retour ?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paramètres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?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types des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paramètres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?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règles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claires, mais mon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expérience semble dire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qu'il y a :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cœur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»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qu'il faut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définir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manière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plus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précise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Des éléments périphériques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qui peuvent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 plus flous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213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7879" y="206017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Caractéristiques des variables</a:t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71" y="1526817"/>
            <a:ext cx="704948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6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Calcul du « </a:t>
            </a:r>
            <a:r>
              <a:rPr lang="fr-CA" b="1" dirty="0" err="1">
                <a:latin typeface="Garamond" panose="02020404030301010803" pitchFamily="18" charset="0"/>
              </a:rPr>
              <a:t>span</a:t>
            </a:r>
            <a:r>
              <a:rPr lang="fr-CA" b="1" dirty="0">
                <a:latin typeface="Garamond" panose="02020404030301010803" pitchFamily="18" charset="0"/>
              </a:rPr>
              <a:t> » moyen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868219" y="2053027"/>
            <a:ext cx="2170545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1  a = 0;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2  b = 0;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3  c = 0;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4  b = a+1;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5  b = b/c;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4327" y="3900254"/>
            <a:ext cx="8774546" cy="1433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fr-CA" sz="2000" dirty="0" err="1">
                <a:solidFill>
                  <a:prstClr val="black"/>
                </a:solidFill>
                <a:latin typeface="Garamond" panose="02020404030301010803" pitchFamily="18" charset="0"/>
              </a:rPr>
              <a:t>span</a:t>
            </a:r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(a) = Ligne4 – Ligne1 – 1 = 2</a:t>
            </a:r>
          </a:p>
          <a:p>
            <a:pPr marR="0">
              <a:lnSpc>
                <a:spcPct val="150000"/>
              </a:lnSpc>
            </a:pPr>
            <a:r>
              <a:rPr lang="fr-CA" sz="2000" dirty="0" err="1">
                <a:solidFill>
                  <a:prstClr val="black"/>
                </a:solidFill>
                <a:latin typeface="Garamond" panose="02020404030301010803" pitchFamily="18" charset="0"/>
              </a:rPr>
              <a:t>span</a:t>
            </a:r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(b) = [(Ligne4 – Ligne2 -1) + (Ligne5 – Ligne4 – 1)] / 2 = 0,5</a:t>
            </a:r>
          </a:p>
          <a:p>
            <a:pPr marR="0">
              <a:lnSpc>
                <a:spcPct val="150000"/>
              </a:lnSpc>
            </a:pPr>
            <a:r>
              <a:rPr lang="fr-CA" sz="2000" dirty="0" err="1">
                <a:solidFill>
                  <a:prstClr val="black"/>
                </a:solidFill>
                <a:latin typeface="Garamond" panose="02020404030301010803" pitchFamily="18" charset="0"/>
              </a:rPr>
              <a:t>span</a:t>
            </a:r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(c) = Ligne5 – Ligne3 – 1 = 1</a:t>
            </a:r>
          </a:p>
        </p:txBody>
      </p:sp>
    </p:spTree>
    <p:extLst>
      <p:ext uri="{BB962C8B-B14F-4D97-AF65-F5344CB8AC3E}">
        <p14:creationId xmlns:p14="http://schemas.microsoft.com/office/powerpoint/2010/main" val="184448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Persistance des données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Bloc de code, méthode ...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index d'une boucle.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Dynamique : new/</a:t>
            </a:r>
            <a:r>
              <a:rPr lang="fr-CA" sz="2000" dirty="0" err="1">
                <a:latin typeface="Garamond" panose="02020404030301010803" pitchFamily="18" charset="0"/>
              </a:rPr>
              <a:t>delete</a:t>
            </a:r>
            <a:r>
              <a:rPr lang="fr-CA" sz="2000" dirty="0">
                <a:latin typeface="Garamond" panose="02020404030301010803" pitchFamily="18" charset="0"/>
              </a:rPr>
              <a:t> au besoin.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éléments qui apparaissent et disparaissent de l'interface utilisateur.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Programme : toute la durée du programme.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module principal du logiciel.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Permanente : donnée gardée même quand le programme est terminé.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fichier de sauvegarde, base de données.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999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Lien entre la variable et sa valeur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6497" y="1689535"/>
            <a:ext cx="9113211" cy="4831338"/>
          </a:xfrm>
        </p:spPr>
        <p:txBody>
          <a:bodyPr>
            <a:normAutofit fontScale="92500" lnSpcReduction="20000"/>
          </a:bodyPr>
          <a:lstStyle/>
          <a:p>
            <a:r>
              <a:rPr lang="fr-CA" sz="2100" dirty="0">
                <a:latin typeface="Garamond" panose="02020404030301010803" pitchFamily="18" charset="0"/>
              </a:rPr>
              <a:t>Quand est-ce qu'une variable reçoit sa valeur ?</a:t>
            </a:r>
          </a:p>
          <a:p>
            <a:r>
              <a:rPr lang="fr-CA" sz="2300" dirty="0">
                <a:latin typeface="Garamond" panose="02020404030301010803" pitchFamily="18" charset="0"/>
              </a:rPr>
              <a:t>Directement dans le code (</a:t>
            </a:r>
            <a:r>
              <a:rPr lang="fr-CA" sz="2300" i="1" dirty="0" err="1">
                <a:latin typeface="Garamond" panose="02020404030301010803" pitchFamily="18" charset="0"/>
              </a:rPr>
              <a:t>hardcoded</a:t>
            </a:r>
            <a:r>
              <a:rPr lang="fr-CA" sz="2300" dirty="0">
                <a:latin typeface="Garamond" panose="02020404030301010803" pitchFamily="18" charset="0"/>
              </a:rPr>
              <a:t>),</a:t>
            </a:r>
          </a:p>
          <a:p>
            <a:pPr lvl="2"/>
            <a:r>
              <a:rPr lang="fr-CA" sz="2100" dirty="0">
                <a:latin typeface="Garamond" panose="02020404030301010803" pitchFamily="18" charset="0"/>
              </a:rPr>
              <a:t>Ex.: i = 5;</a:t>
            </a:r>
          </a:p>
          <a:p>
            <a:r>
              <a:rPr lang="fr-CA" sz="2100" dirty="0">
                <a:latin typeface="Garamond" panose="02020404030301010803" pitchFamily="18" charset="0"/>
              </a:rPr>
              <a:t>À la compilation,</a:t>
            </a:r>
          </a:p>
          <a:p>
            <a:pPr lvl="1"/>
            <a:r>
              <a:rPr lang="fr-CA" sz="2100" dirty="0">
                <a:latin typeface="Garamond" panose="02020404030301010803" pitchFamily="18" charset="0"/>
              </a:rPr>
              <a:t>Ex.:</a:t>
            </a:r>
          </a:p>
          <a:p>
            <a:pPr lvl="2"/>
            <a:r>
              <a:rPr lang="fr-CA" sz="2100" dirty="0">
                <a:latin typeface="Garamond" panose="02020404030301010803" pitchFamily="18" charset="0"/>
              </a:rPr>
              <a:t>#</a:t>
            </a:r>
            <a:r>
              <a:rPr lang="fr-CA" sz="2100" dirty="0" err="1">
                <a:latin typeface="Garamond" panose="02020404030301010803" pitchFamily="18" charset="0"/>
              </a:rPr>
              <a:t>define</a:t>
            </a:r>
            <a:r>
              <a:rPr lang="fr-CA" sz="2100" dirty="0">
                <a:latin typeface="Garamond" panose="02020404030301010803" pitchFamily="18" charset="0"/>
              </a:rPr>
              <a:t> PI 3.14 </a:t>
            </a:r>
          </a:p>
          <a:p>
            <a:pPr lvl="2"/>
            <a:r>
              <a:rPr lang="fr-CA" sz="2100" dirty="0">
                <a:latin typeface="Garamond" panose="02020404030301010803" pitchFamily="18" charset="0"/>
              </a:rPr>
              <a:t>surface = PI*r*r; </a:t>
            </a:r>
          </a:p>
          <a:p>
            <a:r>
              <a:rPr lang="fr-CA" sz="2100" dirty="0">
                <a:latin typeface="Garamond" panose="02020404030301010803" pitchFamily="18" charset="0"/>
              </a:rPr>
              <a:t>Au lancement du logiciel,</a:t>
            </a:r>
          </a:p>
          <a:p>
            <a:pPr lvl="1"/>
            <a:r>
              <a:rPr lang="fr-CA" sz="2100" dirty="0">
                <a:latin typeface="Garamond" panose="02020404030301010803" pitchFamily="18" charset="0"/>
              </a:rPr>
              <a:t>Ex.: valeurs passées par paramètres au lancement du logiciel (arc, </a:t>
            </a:r>
            <a:r>
              <a:rPr lang="fr-CA" sz="2100" dirty="0" err="1">
                <a:latin typeface="Garamond" panose="02020404030301010803" pitchFamily="18" charset="0"/>
              </a:rPr>
              <a:t>argv</a:t>
            </a:r>
            <a:r>
              <a:rPr lang="fr-CA" sz="2100" dirty="0">
                <a:latin typeface="Garamond" panose="02020404030301010803" pitchFamily="18" charset="0"/>
              </a:rPr>
              <a:t>).</a:t>
            </a:r>
          </a:p>
          <a:p>
            <a:r>
              <a:rPr lang="fr-CA" sz="2100" dirty="0">
                <a:latin typeface="Garamond" panose="02020404030301010803" pitchFamily="18" charset="0"/>
              </a:rPr>
              <a:t>À la création de l'objet,</a:t>
            </a:r>
          </a:p>
          <a:p>
            <a:pPr lvl="1"/>
            <a:r>
              <a:rPr lang="fr-CA" sz="2100" dirty="0">
                <a:latin typeface="Garamond" panose="02020404030301010803" pitchFamily="18" charset="0"/>
              </a:rPr>
              <a:t>Ex.: avec le constructeur.</a:t>
            </a:r>
          </a:p>
          <a:p>
            <a:r>
              <a:rPr lang="fr-CA" sz="2100" dirty="0">
                <a:latin typeface="Garamond" panose="02020404030301010803" pitchFamily="18" charset="0"/>
              </a:rPr>
              <a:t>Juste avant son utilisation,</a:t>
            </a:r>
          </a:p>
          <a:p>
            <a:pPr lvl="1"/>
            <a:r>
              <a:rPr lang="fr-CA" sz="2100" dirty="0">
                <a:latin typeface="Garamond" panose="02020404030301010803" pitchFamily="18" charset="0"/>
              </a:rPr>
              <a:t>Ex.: à partir d'un paramètre.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983" y="1197879"/>
            <a:ext cx="216019" cy="52380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5400000">
            <a:off x="9203566" y="2994946"/>
            <a:ext cx="128734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/>
            <a:r>
              <a:rPr lang="fr-CA" sz="2000" b="1" dirty="0">
                <a:solidFill>
                  <a:prstClr val="black"/>
                </a:solidFill>
                <a:latin typeface="Garamond" panose="02020404030301010803" pitchFamily="18" charset="0"/>
              </a:rPr>
              <a:t>Flexibilité</a:t>
            </a:r>
          </a:p>
        </p:txBody>
      </p:sp>
      <p:sp>
        <p:nvSpPr>
          <p:cNvPr id="6" name="Rectangle 5"/>
          <p:cNvSpPr/>
          <p:nvPr/>
        </p:nvSpPr>
        <p:spPr>
          <a:xfrm rot="5400000">
            <a:off x="7730376" y="2991081"/>
            <a:ext cx="131638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Complexité</a:t>
            </a:r>
            <a:endParaRPr lang="fr-CA" sz="14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6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Conseils d’utilisation des variables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67860" y="1177259"/>
            <a:ext cx="8611896" cy="5009229"/>
          </a:xfrm>
        </p:spPr>
        <p:txBody>
          <a:bodyPr>
            <a:normAutofit fontScale="70000" lnSpcReduction="20000"/>
          </a:bodyPr>
          <a:lstStyle/>
          <a:p>
            <a:r>
              <a:rPr lang="fr-CA" sz="2900" dirty="0">
                <a:latin typeface="Garamond" charset="0"/>
                <a:ea typeface="Garamond" charset="0"/>
                <a:cs typeface="Garamond" charset="0"/>
              </a:rPr>
              <a:t>Attribuer un seul rôle à une variable.</a:t>
            </a:r>
          </a:p>
          <a:p>
            <a:r>
              <a:rPr lang="fr-CA" sz="2900" dirty="0">
                <a:latin typeface="Garamond" charset="0"/>
                <a:ea typeface="Garamond" charset="0"/>
                <a:cs typeface="Garamond" charset="0"/>
              </a:rPr>
              <a:t>Sinon, la variable s'appelle souvent quelque chose comme « </a:t>
            </a:r>
            <a:r>
              <a:rPr lang="fr-CA" sz="2900" dirty="0" err="1">
                <a:latin typeface="Garamond" charset="0"/>
                <a:ea typeface="Garamond" charset="0"/>
                <a:cs typeface="Garamond" charset="0"/>
              </a:rPr>
              <a:t>temp</a:t>
            </a:r>
            <a:r>
              <a:rPr lang="fr-CA" sz="2900" dirty="0">
                <a:latin typeface="Garamond" charset="0"/>
                <a:ea typeface="Garamond" charset="0"/>
                <a:cs typeface="Garamond" charset="0"/>
              </a:rPr>
              <a:t> » ce qui diminue la lisibilité</a:t>
            </a:r>
            <a:r>
              <a:rPr lang="fr-CA" sz="2900" dirty="0" smtClean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endParaRPr lang="fr-CA" sz="2900" dirty="0">
              <a:latin typeface="Garamond" charset="0"/>
              <a:ea typeface="Garamond" charset="0"/>
              <a:cs typeface="Garamond" charset="0"/>
            </a:endParaRPr>
          </a:p>
          <a:p>
            <a:endParaRPr lang="fr-CA" sz="2900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fr-CA" sz="2900" dirty="0">
              <a:latin typeface="Garamond" charset="0"/>
              <a:ea typeface="Garamond" charset="0"/>
              <a:cs typeface="Garamond" charset="0"/>
            </a:endParaRPr>
          </a:p>
          <a:p>
            <a:endParaRPr lang="fr-CA" sz="2900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fr-CA" sz="290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CA" sz="2900" dirty="0" smtClean="0">
                <a:latin typeface="Garamond" charset="0"/>
                <a:ea typeface="Garamond" charset="0"/>
                <a:cs typeface="Garamond" charset="0"/>
              </a:rPr>
              <a:t>Éviter </a:t>
            </a:r>
            <a:r>
              <a:rPr lang="fr-CA" sz="2900" dirty="0">
                <a:latin typeface="Garamond" charset="0"/>
                <a:ea typeface="Garamond" charset="0"/>
                <a:cs typeface="Garamond" charset="0"/>
              </a:rPr>
              <a:t>les significations cachées.</a:t>
            </a:r>
          </a:p>
          <a:p>
            <a:pPr lvl="1"/>
            <a:r>
              <a:rPr lang="fr-CA" sz="2900" dirty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fr-CA" sz="2900" dirty="0" err="1">
                <a:latin typeface="Garamond" charset="0"/>
                <a:ea typeface="Garamond" charset="0"/>
                <a:cs typeface="Garamond" charset="0"/>
              </a:rPr>
              <a:t>nombrePages</a:t>
            </a:r>
            <a:r>
              <a:rPr lang="fr-CA" sz="2900" dirty="0">
                <a:latin typeface="Garamond" charset="0"/>
                <a:ea typeface="Garamond" charset="0"/>
                <a:cs typeface="Garamond" charset="0"/>
              </a:rPr>
              <a:t> représente le nombre de pages imprimées ou -1 si une erreur est survenue.</a:t>
            </a:r>
          </a:p>
          <a:p>
            <a:pPr lvl="1"/>
            <a:r>
              <a:rPr lang="fr-CA" sz="2900" dirty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fr-CA" sz="2900" dirty="0" err="1">
                <a:latin typeface="Garamond" charset="0"/>
                <a:ea typeface="Garamond" charset="0"/>
                <a:cs typeface="Garamond" charset="0"/>
              </a:rPr>
              <a:t>taillePolice</a:t>
            </a:r>
            <a:r>
              <a:rPr lang="fr-CA" sz="2900" dirty="0">
                <a:latin typeface="Garamond" charset="0"/>
                <a:ea typeface="Garamond" charset="0"/>
                <a:cs typeface="Garamond" charset="0"/>
              </a:rPr>
              <a:t> représente la taille des caractères en point, mais si c'est un nombre négatif, les caractères apparaissent avec une couleur différente.</a:t>
            </a:r>
          </a:p>
          <a:p>
            <a:r>
              <a:rPr lang="fr-CA" sz="2900" dirty="0">
                <a:latin typeface="Garamond" charset="0"/>
                <a:ea typeface="Garamond" charset="0"/>
                <a:cs typeface="Garamond" charset="0"/>
              </a:rPr>
              <a:t>S'assurer que toutes les variables déclarées sont utilisées.</a:t>
            </a:r>
          </a:p>
          <a:p>
            <a:pPr marL="0" indent="0">
              <a:buNone/>
            </a:pPr>
            <a:endParaRPr lang="fr-CA" dirty="0"/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815109" y="2582859"/>
            <a:ext cx="609600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temp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=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currentTime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();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temp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 =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currentTime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() - 86400;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  <a:p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Cout &lt;&lt; “Temps total : ” &lt;&lt; </a:t>
            </a:r>
            <a:r>
              <a:rPr lang="fr-CA" dirty="0" err="1">
                <a:solidFill>
                  <a:prstClr val="black"/>
                </a:solidFill>
                <a:latin typeface="Courier New" panose="02070309020205020404" pitchFamily="49" charset="0"/>
              </a:rPr>
              <a:t>temp</a:t>
            </a:r>
            <a:r>
              <a:rPr lang="fr-CA" dirty="0">
                <a:solidFill>
                  <a:prstClr val="black"/>
                </a:solidFill>
                <a:latin typeface="Courier New" panose="02070309020205020404" pitchFamily="49" charset="0"/>
              </a:rPr>
              <a:t>;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96015" y="2529207"/>
            <a:ext cx="14462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sz="2000" b="1" dirty="0">
                <a:solidFill>
                  <a:prstClr val="black"/>
                </a:solidFill>
                <a:latin typeface="Garamond" charset="0"/>
                <a:ea typeface="Garamond" charset="0"/>
                <a:cs typeface="Garamond" charset="0"/>
              </a:rPr>
              <a:t>Objet Time</a:t>
            </a:r>
          </a:p>
        </p:txBody>
      </p:sp>
      <p:sp>
        <p:nvSpPr>
          <p:cNvPr id="6" name="Rectangle 5"/>
          <p:cNvSpPr/>
          <p:nvPr/>
        </p:nvSpPr>
        <p:spPr>
          <a:xfrm>
            <a:off x="6950368" y="2832795"/>
            <a:ext cx="24742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sz="2000" b="1" dirty="0">
                <a:solidFill>
                  <a:prstClr val="black"/>
                </a:solidFill>
                <a:latin typeface="Garamond" charset="0"/>
                <a:ea typeface="Garamond" charset="0"/>
                <a:cs typeface="Garamond" charset="0"/>
              </a:rPr>
              <a:t>Conversion → Entier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965596" y="3232905"/>
            <a:ext cx="24437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sz="2000" b="1" dirty="0">
                <a:solidFill>
                  <a:prstClr val="black"/>
                </a:solidFill>
                <a:latin typeface="Garamond" charset="0"/>
                <a:ea typeface="Garamond" charset="0"/>
                <a:cs typeface="Garamond" charset="0"/>
              </a:rPr>
              <a:t>Conversion → String</a:t>
            </a:r>
          </a:p>
        </p:txBody>
      </p:sp>
    </p:spTree>
    <p:extLst>
      <p:ext uri="{BB962C8B-B14F-4D97-AF65-F5344CB8AC3E}">
        <p14:creationId xmlns:p14="http://schemas.microsoft.com/office/powerpoint/2010/main" val="275787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charset="0"/>
                <a:ea typeface="Garamond" charset="0"/>
                <a:cs typeface="Garamond" charset="0"/>
              </a:rPr>
              <a:t>Noms des variables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00200"/>
            <a:ext cx="8809566" cy="47983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Le nom doit décrire </a:t>
            </a:r>
            <a:r>
              <a:rPr lang="fr-CA" sz="2000" b="1" dirty="0">
                <a:latin typeface="Garamond" charset="0"/>
                <a:ea typeface="Garamond" charset="0"/>
                <a:cs typeface="Garamond" charset="0"/>
              </a:rPr>
              <a:t>précisément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et </a:t>
            </a:r>
            <a:r>
              <a:rPr lang="fr-CA" sz="2000" b="1" dirty="0">
                <a:latin typeface="Garamond" charset="0"/>
                <a:ea typeface="Garamond" charset="0"/>
                <a:cs typeface="Garamond" charset="0"/>
              </a:rPr>
              <a:t>complètement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ce que contient la variable.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Le nom exprime le </a:t>
            </a:r>
            <a:r>
              <a:rPr lang="fr-CA" sz="2000" b="1" dirty="0">
                <a:latin typeface="Garamond" charset="0"/>
                <a:ea typeface="Garamond" charset="0"/>
                <a:cs typeface="Garamond" charset="0"/>
              </a:rPr>
              <a:t>QUOI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plutôt que le </a:t>
            </a:r>
            <a:r>
              <a:rPr lang="fr-CA" sz="2000" b="1" dirty="0">
                <a:latin typeface="Garamond" charset="0"/>
                <a:ea typeface="Garamond" charset="0"/>
                <a:cs typeface="Garamond" charset="0"/>
              </a:rPr>
              <a:t>comment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fr-CA" sz="2000" dirty="0" err="1">
                <a:latin typeface="Garamond" charset="0"/>
                <a:ea typeface="Garamond" charset="0"/>
                <a:cs typeface="Garamond" charset="0"/>
              </a:rPr>
              <a:t>groupeEmployes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plutôt que </a:t>
            </a:r>
            <a:r>
              <a:rPr lang="fr-CA" sz="2000" dirty="0" err="1">
                <a:latin typeface="Garamond" charset="0"/>
                <a:ea typeface="Garamond" charset="0"/>
                <a:cs typeface="Garamond" charset="0"/>
              </a:rPr>
              <a:t>vecteurEmployes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CA" sz="2000" dirty="0" smtClean="0">
                <a:latin typeface="Garamond" charset="0"/>
                <a:ea typeface="Garamond" charset="0"/>
                <a:cs typeface="Garamond" charset="0"/>
              </a:rPr>
              <a:t>Viser 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des noms relativement </a:t>
            </a:r>
            <a:r>
              <a:rPr lang="fr-CA" sz="2000" b="1" dirty="0">
                <a:latin typeface="Garamond" charset="0"/>
                <a:ea typeface="Garamond" charset="0"/>
                <a:cs typeface="Garamond" charset="0"/>
              </a:rPr>
              <a:t>courts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, mais quand même </a:t>
            </a:r>
            <a:r>
              <a:rPr lang="fr-CA" sz="2000" b="1" dirty="0">
                <a:latin typeface="Garamond" charset="0"/>
                <a:ea typeface="Garamond" charset="0"/>
                <a:cs typeface="Garamond" charset="0"/>
              </a:rPr>
              <a:t>lisibles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Utiliser les espaces de noms (« </a:t>
            </a:r>
            <a:r>
              <a:rPr lang="fr-CA" sz="2000" dirty="0" err="1">
                <a:latin typeface="Garamond" charset="0"/>
                <a:ea typeface="Garamond" charset="0"/>
                <a:cs typeface="Garamond" charset="0"/>
              </a:rPr>
              <a:t>namespaces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») afin de clarifier d'où vient la variable.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Ex.: « </a:t>
            </a:r>
            <a:r>
              <a:rPr lang="fr-CA" sz="2000" dirty="0" err="1">
                <a:latin typeface="Garamond" charset="0"/>
                <a:ea typeface="Garamond" charset="0"/>
                <a:cs typeface="Garamond" charset="0"/>
              </a:rPr>
              <a:t>std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::cout » plutôt que simplement « cout ».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86696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charset="0"/>
                <a:ea typeface="Garamond" charset="0"/>
                <a:cs typeface="Garamond" charset="0"/>
              </a:rPr>
              <a:t>Noms des variables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930400"/>
            <a:ext cx="9066742" cy="441324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Convention : les modificateurs tels que « Total », « Max » et « Min » vont à la fin de la variable.</a:t>
            </a:r>
          </a:p>
          <a:p>
            <a:pPr>
              <a:lnSpc>
                <a:spcPct val="150000"/>
              </a:lnSpc>
            </a:pP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Nommer les indices de boucles.</a:t>
            </a:r>
          </a:p>
          <a:p>
            <a:pPr lvl="1">
              <a:lnSpc>
                <a:spcPct val="150000"/>
              </a:lnSpc>
            </a:pP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fr-CA" sz="2200" dirty="0" err="1">
                <a:solidFill>
                  <a:srgbClr val="FF0000"/>
                </a:solidFill>
                <a:latin typeface="Garamond" charset="0"/>
                <a:ea typeface="Garamond" charset="0"/>
                <a:cs typeface="Garamond" charset="0"/>
              </a:rPr>
              <a:t>i,j,k</a:t>
            </a:r>
            <a:r>
              <a:rPr lang="fr-CA" sz="2200" dirty="0">
                <a:solidFill>
                  <a:srgbClr val="FF0000"/>
                </a:solidFill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ne veulent pas dire grand chose ... </a:t>
            </a:r>
            <a:r>
              <a:rPr lang="fr-CA" sz="2200" dirty="0" err="1">
                <a:solidFill>
                  <a:schemeClr val="accent2">
                    <a:lumMod val="7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teamIndex</a:t>
            </a: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CA" sz="2200" dirty="0" err="1">
                <a:solidFill>
                  <a:schemeClr val="accent2">
                    <a:lumMod val="7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eventIndex</a:t>
            </a: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 sont plus précis.</a:t>
            </a:r>
          </a:p>
          <a:p>
            <a:pPr>
              <a:lnSpc>
                <a:spcPct val="150000"/>
              </a:lnSpc>
            </a:pP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Nommer les variables d'état.</a:t>
            </a:r>
          </a:p>
          <a:p>
            <a:pPr lvl="1">
              <a:lnSpc>
                <a:spcPct val="150000"/>
              </a:lnSpc>
            </a:pP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fr-CA" sz="2200" dirty="0">
                <a:solidFill>
                  <a:srgbClr val="FF0000"/>
                </a:solidFill>
                <a:latin typeface="Garamond" charset="0"/>
                <a:ea typeface="Garamond" charset="0"/>
                <a:cs typeface="Garamond" charset="0"/>
              </a:rPr>
              <a:t>flag</a:t>
            </a: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CA" sz="2200" dirty="0" err="1">
                <a:solidFill>
                  <a:srgbClr val="FF0000"/>
                </a:solidFill>
                <a:latin typeface="Garamond" charset="0"/>
                <a:ea typeface="Garamond" charset="0"/>
                <a:cs typeface="Garamond" charset="0"/>
              </a:rPr>
              <a:t>statusFlag</a:t>
            </a: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CA" sz="2200" dirty="0" err="1">
                <a:solidFill>
                  <a:srgbClr val="FF0000"/>
                </a:solidFill>
                <a:latin typeface="Garamond" charset="0"/>
                <a:ea typeface="Garamond" charset="0"/>
                <a:cs typeface="Garamond" charset="0"/>
              </a:rPr>
              <a:t>printFlag</a:t>
            </a: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 ne veulent pas dire grand chose ... </a:t>
            </a:r>
            <a:r>
              <a:rPr lang="fr-CA" sz="2200" dirty="0" err="1">
                <a:solidFill>
                  <a:schemeClr val="accent2">
                    <a:lumMod val="7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dataReady</a:t>
            </a: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CA" sz="2200" dirty="0" err="1">
                <a:solidFill>
                  <a:schemeClr val="accent2">
                    <a:lumMod val="7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reportType</a:t>
            </a: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CA" sz="2200" dirty="0" err="1">
                <a:solidFill>
                  <a:schemeClr val="accent2">
                    <a:lumMod val="75000"/>
                  </a:schemeClr>
                </a:solidFill>
                <a:latin typeface="Garamond" charset="0"/>
                <a:ea typeface="Garamond" charset="0"/>
                <a:cs typeface="Garamond" charset="0"/>
              </a:rPr>
              <a:t>recalculationNeeded</a:t>
            </a: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 sont plus précis.</a:t>
            </a:r>
          </a:p>
          <a:p>
            <a:pPr>
              <a:lnSpc>
                <a:spcPct val="150000"/>
              </a:lnSpc>
            </a:pPr>
            <a:r>
              <a:rPr lang="fr-CA" sz="2200" dirty="0">
                <a:latin typeface="Garamond" charset="0"/>
                <a:ea typeface="Garamond" charset="0"/>
                <a:cs typeface="Garamond" charset="0"/>
              </a:rPr>
              <a:t>Donner un nom significatif aux variables temporaires.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6226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charset="0"/>
                <a:ea typeface="Garamond" charset="0"/>
                <a:cs typeface="Garamond" charset="0"/>
              </a:rPr>
              <a:t>Noms des variables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9051282" cy="4555004"/>
          </a:xfrm>
        </p:spPr>
        <p:txBody>
          <a:bodyPr/>
          <a:lstStyle/>
          <a:p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Nommer adéquatement les variables booléennes.</a:t>
            </a:r>
          </a:p>
          <a:p>
            <a:pPr lvl="1"/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Nom qui suggère une valeur vraie ou fausse.</a:t>
            </a:r>
          </a:p>
          <a:p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Éviter la négation.</a:t>
            </a:r>
          </a:p>
          <a:p>
            <a:pPr lvl="1"/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fr-CA" sz="2000" dirty="0" err="1">
                <a:latin typeface="Garamond" charset="0"/>
                <a:ea typeface="Garamond" charset="0"/>
                <a:cs typeface="Garamond" charset="0"/>
              </a:rPr>
              <a:t>bool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CA" sz="2000" dirty="0" err="1">
                <a:solidFill>
                  <a:schemeClr val="accent5"/>
                </a:solidFill>
                <a:latin typeface="Garamond" charset="0"/>
                <a:ea typeface="Garamond" charset="0"/>
                <a:cs typeface="Garamond" charset="0"/>
              </a:rPr>
              <a:t>notDone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; // donc quand c'est vrai, ce n'est pas terminé ? Difficile à suivre.</a:t>
            </a:r>
          </a:p>
          <a:p>
            <a:pPr lvl="1"/>
            <a:r>
              <a:rPr lang="en-US" sz="2000" dirty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en-US" sz="2000" dirty="0">
                <a:solidFill>
                  <a:schemeClr val="accent2"/>
                </a:solidFill>
                <a:latin typeface="Garamond" charset="0"/>
                <a:ea typeface="Garamond" charset="0"/>
                <a:cs typeface="Garamond" charset="0"/>
              </a:rPr>
              <a:t>done</a:t>
            </a:r>
            <a:r>
              <a:rPr lang="en-US" sz="20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Garamond" charset="0"/>
                <a:ea typeface="Garamond" charset="0"/>
                <a:cs typeface="Garamond" charset="0"/>
              </a:rPr>
              <a:t>error</a:t>
            </a:r>
            <a:r>
              <a:rPr lang="en-US" sz="20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Garamond" charset="0"/>
                <a:ea typeface="Garamond" charset="0"/>
                <a:cs typeface="Garamond" charset="0"/>
              </a:rPr>
              <a:t>found</a:t>
            </a:r>
            <a:r>
              <a:rPr lang="en-US" sz="20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en-US" sz="2000" dirty="0">
                <a:solidFill>
                  <a:schemeClr val="accent2"/>
                </a:solidFill>
                <a:latin typeface="Garamond" charset="0"/>
                <a:ea typeface="Garamond" charset="0"/>
                <a:cs typeface="Garamond" charset="0"/>
              </a:rPr>
              <a:t>success</a:t>
            </a:r>
            <a:r>
              <a:rPr lang="en-US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CA" sz="200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Avoir un guide de programmation qui définit des conventions de noms aide beaucoup à la compréhension du code.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8458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charset="0"/>
                <a:ea typeface="Garamond" charset="0"/>
                <a:cs typeface="Garamond" charset="0"/>
              </a:rPr>
              <a:t>À éviter le plus possible !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93889"/>
            <a:ext cx="9683645" cy="5164111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Éviter des noms similaires à signification différente.</a:t>
            </a:r>
          </a:p>
          <a:p>
            <a:pPr lvl="1"/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Ex.: « </a:t>
            </a:r>
            <a:r>
              <a:rPr lang="fr-CA" sz="2000" dirty="0" err="1">
                <a:latin typeface="Garamond" charset="0"/>
                <a:ea typeface="Garamond" charset="0"/>
                <a:cs typeface="Garamond" charset="0"/>
              </a:rPr>
              <a:t>temp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» pour une valeur temporaire et « temps » pour le temps.</a:t>
            </a:r>
          </a:p>
          <a:p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Éviter les numéros dans les noms et constantes.</a:t>
            </a:r>
          </a:p>
          <a:p>
            <a:pPr lvl="1"/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fr-CA" sz="2000" dirty="0" err="1">
                <a:latin typeface="Garamond" charset="0"/>
                <a:ea typeface="Garamond" charset="0"/>
                <a:cs typeface="Garamond" charset="0"/>
              </a:rPr>
              <a:t>int</a:t>
            </a:r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 cinquante = 50; // aucun indice sur à quoi ça sert. Si la valeur change, il faut changer le code ... pas super.</a:t>
            </a:r>
          </a:p>
          <a:p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Éviter les fautes d'orthographe.</a:t>
            </a:r>
          </a:p>
          <a:p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Éviter de différencier des noms uniquement par des minuscules/majuscules.</a:t>
            </a:r>
          </a:p>
          <a:p>
            <a:pPr lvl="1"/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Certains langages le permettent, de même que l'utilisation de caractères exotiques ...</a:t>
            </a:r>
          </a:p>
          <a:p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Éviter l'utilisation de plusieurs langues.</a:t>
            </a:r>
          </a:p>
          <a:p>
            <a:pPr lvl="1"/>
            <a:r>
              <a:rPr lang="fr-CA" sz="2000" dirty="0">
                <a:latin typeface="Garamond" charset="0"/>
                <a:ea typeface="Garamond" charset="0"/>
                <a:cs typeface="Garamond" charset="0"/>
              </a:rPr>
              <a:t>Ex.: mélange anglais/français.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5931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charset="0"/>
                <a:ea typeface="Garamond" charset="0"/>
                <a:cs typeface="Garamond" charset="0"/>
              </a:rPr>
              <a:t>À éviter le plus possible </a:t>
            </a:r>
            <a:r>
              <a:rPr lang="fr-CA" dirty="0"/>
              <a:t>!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727" y="1811898"/>
            <a:ext cx="5690435" cy="4738127"/>
          </a:xfrm>
        </p:spPr>
      </p:pic>
    </p:spTree>
    <p:extLst>
      <p:ext uri="{BB962C8B-B14F-4D97-AF65-F5344CB8AC3E}">
        <p14:creationId xmlns:p14="http://schemas.microsoft.com/office/powerpoint/2010/main" val="30566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669" y="0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4. Formalisation de la conception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1669" y="937550"/>
            <a:ext cx="9537540" cy="5509549"/>
          </a:xfrm>
        </p:spPr>
        <p:txBody>
          <a:bodyPr>
            <a:no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Aussi, le niveau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détail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va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dépendre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: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Taille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complexit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du projet,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Projet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1ère année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vs. Sonde spatiale.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Niveau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fiabilit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sécurit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désir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Jeu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vidéo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vs. Application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médicale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Expérience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l’équipe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Une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quipe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moins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expérimentée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peut gagner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être plus dirigée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Durée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vie attendue du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système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prototype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vs. logiciel qui sera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utilis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pendant 20 ans.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Stabilit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exigences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Si les exigences pour un paquetage changent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toujours (ex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interface), la conception devra toujours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 recommencée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8772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4500" b="1" dirty="0" err="1" smtClean="0">
                <a:latin typeface="Garamond" charset="0"/>
                <a:ea typeface="Garamond" charset="0"/>
                <a:cs typeface="Garamond" charset="0"/>
              </a:rPr>
              <a:t>Retsructuration</a:t>
            </a:r>
            <a:r>
              <a:rPr lang="fr-FR" sz="4500" b="1" dirty="0" smtClean="0">
                <a:latin typeface="Garamond" charset="0"/>
                <a:ea typeface="Garamond" charset="0"/>
                <a:cs typeface="Garamond" charset="0"/>
              </a:rPr>
              <a:t/>
            </a:r>
            <a:br>
              <a:rPr lang="fr-FR" sz="4500" b="1" dirty="0" smtClean="0">
                <a:latin typeface="Garamond" charset="0"/>
                <a:ea typeface="Garamond" charset="0"/>
                <a:cs typeface="Garamond" charset="0"/>
              </a:rPr>
            </a:br>
            <a:r>
              <a:rPr lang="fr-FR" sz="4500" b="1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4500" b="1" dirty="0" smtClean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4500" b="1" dirty="0" err="1" smtClean="0">
                <a:latin typeface="Garamond" charset="0"/>
                <a:ea typeface="Garamond" charset="0"/>
                <a:cs typeface="Garamond" charset="0"/>
              </a:rPr>
              <a:t>Refactoring</a:t>
            </a:r>
            <a:r>
              <a:rPr lang="fr-FR" sz="4500" b="1" dirty="0" smtClean="0">
                <a:latin typeface="Garamond" charset="0"/>
                <a:ea typeface="Garamond" charset="0"/>
                <a:cs typeface="Garamond" charset="0"/>
              </a:rPr>
              <a:t>»</a:t>
            </a:r>
            <a:endParaRPr lang="fr-FR" sz="45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76813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0771" y="152400"/>
            <a:ext cx="8596668" cy="1320800"/>
          </a:xfrm>
        </p:spPr>
        <p:txBody>
          <a:bodyPr/>
          <a:lstStyle/>
          <a:p>
            <a:r>
              <a:rPr lang="fr-FR" b="1" dirty="0" err="1" smtClean="0">
                <a:latin typeface="Garamond" charset="0"/>
                <a:ea typeface="Garamond" charset="0"/>
                <a:cs typeface="Garamond" charset="0"/>
              </a:rPr>
              <a:t>Refactoring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5232" y="1254195"/>
            <a:ext cx="6907427" cy="518324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9892" y="2953265"/>
            <a:ext cx="3113903" cy="1841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6726196" y="4055060"/>
            <a:ext cx="1750539" cy="18411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0214571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27687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Qu’est-ce que le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« </a:t>
            </a:r>
            <a:r>
              <a:rPr lang="fr-FR" b="1" dirty="0" err="1" smtClean="0">
                <a:latin typeface="Garamond" charset="0"/>
                <a:ea typeface="Garamond" charset="0"/>
                <a:cs typeface="Garamond" charset="0"/>
              </a:rPr>
              <a:t>refactoring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 »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0199" y="1221476"/>
            <a:ext cx="10307823" cy="5352319"/>
          </a:xfrm>
        </p:spPr>
        <p:txBody>
          <a:bodyPr>
            <a:no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Similaire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la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refactorisation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en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mathématiques :</a:t>
            </a:r>
          </a:p>
          <a:p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endParaRPr lang="fr-FR" sz="2000" dirty="0" smtClean="0">
              <a:latin typeface="Garamond" charset="0"/>
              <a:ea typeface="Garamond" charset="0"/>
              <a:cs typeface="Garamond" charset="0"/>
            </a:endParaRPr>
          </a:p>
          <a:p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L'objectif de la restructuration est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d'améliorer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code de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mauvaise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qualité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sans changer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son fonctionnement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observable.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Aucune différence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pour les tests en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boîte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noire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→ fonctionnement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externe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identique.</a:t>
            </a:r>
          </a:p>
          <a:p>
            <a:pPr lvl="1"/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Besoin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de changer les tests en </a:t>
            </a:r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boîte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blanche </a:t>
            </a:r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→fonctionnement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interne </a:t>
            </a:r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différent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Améliore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seulement 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caractéristiques internes de qualit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maintenabilit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 portabilit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 réutilisabilit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...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Invisible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pour les personnes utilisatrices.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Généralement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fait pour des fins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maintenabilit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11179" y="1736678"/>
            <a:ext cx="1919416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mr-IN" sz="2000" b="1" dirty="0">
                <a:latin typeface="Garamond" charset="0"/>
                <a:ea typeface="Garamond" charset="0"/>
                <a:cs typeface="Garamond" charset="0"/>
              </a:rPr>
              <a:t>2(2x+2y) = 16</a:t>
            </a:r>
          </a:p>
          <a:p>
            <a:r>
              <a:rPr lang="mr-IN" sz="2000" b="1" dirty="0">
                <a:latin typeface="Garamond" charset="0"/>
                <a:ea typeface="Garamond" charset="0"/>
                <a:cs typeface="Garamond" charset="0"/>
              </a:rPr>
              <a:t>4x + 4y = 16</a:t>
            </a:r>
          </a:p>
          <a:p>
            <a:r>
              <a:rPr lang="mr-IN" sz="2000" b="1" dirty="0">
                <a:latin typeface="Garamond" charset="0"/>
                <a:ea typeface="Garamond" charset="0"/>
                <a:cs typeface="Garamond" charset="0"/>
              </a:rPr>
              <a:t>4(</a:t>
            </a:r>
            <a:r>
              <a:rPr lang="mr-IN" sz="2000" b="1" dirty="0" err="1">
                <a:latin typeface="Garamond" charset="0"/>
                <a:ea typeface="Garamond" charset="0"/>
                <a:cs typeface="Garamond" charset="0"/>
              </a:rPr>
              <a:t>x+y</a:t>
            </a:r>
            <a:r>
              <a:rPr lang="mr-IN" sz="2000" b="1" dirty="0">
                <a:latin typeface="Garamond" charset="0"/>
                <a:ea typeface="Garamond" charset="0"/>
                <a:cs typeface="Garamond" charset="0"/>
              </a:rPr>
              <a:t>) = 16</a:t>
            </a:r>
            <a:endParaRPr lang="fr-FR" sz="2000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795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8350" y="0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Histoire du «</a:t>
            </a:r>
            <a:r>
              <a:rPr lang="fr-FR" b="1" dirty="0" err="1" smtClean="0">
                <a:latin typeface="Garamond" charset="0"/>
                <a:ea typeface="Garamond" charset="0"/>
                <a:cs typeface="Garamond" charset="0"/>
              </a:rPr>
              <a:t>refactoring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»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8350" y="1191189"/>
            <a:ext cx="5884104" cy="535047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terme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refactoring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»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ét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popularis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1999 par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Martin Fowler avec son livre du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même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nom.</a:t>
            </a:r>
          </a:p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Histoire du «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refactoring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»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Considér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comme un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livre de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base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génie logiciel, au même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titre que 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livre «Design Patterns»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(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1995) du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Gang of Four.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Présente des restructurations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très bas niveau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facilement automatisables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Duplicated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Code,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Shotgun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Surgery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Middle Man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Data Class ...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463" y="609600"/>
            <a:ext cx="4539077" cy="58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8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8415" y="140043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Pourquoi est-il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nécessaire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de restructurer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8415" y="1210963"/>
            <a:ext cx="8905587" cy="5126962"/>
          </a:xfrm>
        </p:spPr>
        <p:txBody>
          <a:bodyPr>
            <a:normAutofit/>
          </a:bodyPr>
          <a:lstStyle/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Idéalement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nous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écrivons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toujours le meilleur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code possible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En réalit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une fois le logiciel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déploy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on se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rend compte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 des erreurs ont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ét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commises.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Erreurs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conception introduites durant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 développement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une classe qui avait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ét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planifiée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comme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simple mais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qui a fini avec trop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responsabilités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Erreurs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conception introduites par la maintenance.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mainteneurEs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qui ne connaissent pas bien 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code et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font des modifications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irréfléchies.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On peut laisser faire, et laisser le code se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détériorer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continuellement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chaque nouvelle modification ...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Ou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on essaie de corriger les pires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problèmes avant qu'ils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ne deviennent critiques.</a:t>
            </a:r>
          </a:p>
        </p:txBody>
      </p:sp>
    </p:spTree>
    <p:extLst>
      <p:ext uri="{BB962C8B-B14F-4D97-AF65-F5344CB8AC3E}">
        <p14:creationId xmlns:p14="http://schemas.microsoft.com/office/powerpoint/2010/main" val="346810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197708"/>
            <a:ext cx="10093911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Pourquoi est-il nécessaire de restructurer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? (suite)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5551" y="1382113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Pour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éviter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l'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usure du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code,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i.e. sa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détérioration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continuelle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chaque modification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Pour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liminer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code redondant,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Pour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rendre le code plus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compréhensible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</a:t>
            </a:r>
          </a:p>
          <a:p>
            <a:pPr lvl="1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→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maintenabilié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Pour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faciliter la recherche et la correction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 bogues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</a:t>
            </a:r>
          </a:p>
          <a:p>
            <a:pPr lvl="1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→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testabilit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Pour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augmenter 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productivit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modifications de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code.</a:t>
            </a:r>
          </a:p>
        </p:txBody>
      </p:sp>
      <p:sp>
        <p:nvSpPr>
          <p:cNvPr id="4" name="Rectangle 3"/>
          <p:cNvSpPr/>
          <p:nvPr/>
        </p:nvSpPr>
        <p:spPr>
          <a:xfrm>
            <a:off x="947350" y="5262886"/>
            <a:ext cx="8592065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La restructuration ne change pas le comportement observable.</a:t>
            </a:r>
          </a:p>
          <a:p>
            <a:pPr algn="ctr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Utilisez les tests pour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vérifier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 c’est bien le cas !</a:t>
            </a:r>
          </a:p>
        </p:txBody>
      </p:sp>
    </p:spTree>
    <p:extLst>
      <p:ext uri="{BB962C8B-B14F-4D97-AF65-F5344CB8AC3E}">
        <p14:creationId xmlns:p14="http://schemas.microsoft.com/office/powerpoint/2010/main" val="2637973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761" y="0"/>
            <a:ext cx="8596668" cy="1320800"/>
          </a:xfrm>
        </p:spPr>
        <p:txBody>
          <a:bodyPr/>
          <a:lstStyle/>
          <a:p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Qualit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: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modèle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industriel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3552" y="813702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Courbe en forme de baignoire (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bathtub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curve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) (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s’applique pour 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pièces mécaniques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pas au logiciel)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80" y="1678609"/>
            <a:ext cx="7333020" cy="517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6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280" y="127687"/>
            <a:ext cx="8596668" cy="1320800"/>
          </a:xfrm>
        </p:spPr>
        <p:txBody>
          <a:bodyPr/>
          <a:lstStyle/>
          <a:p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Qualit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: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modèle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logiciel (non-officiel)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718486"/>
            <a:ext cx="7626407" cy="3322876"/>
          </a:xfrm>
        </p:spPr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96" y="1482371"/>
            <a:ext cx="8800894" cy="53756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50292" y="865264"/>
            <a:ext cx="54075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Mes observations en logiciel ressemblent plus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ceci :</a:t>
            </a:r>
          </a:p>
        </p:txBody>
      </p:sp>
    </p:spTree>
    <p:extLst>
      <p:ext uri="{BB962C8B-B14F-4D97-AF65-F5344CB8AC3E}">
        <p14:creationId xmlns:p14="http://schemas.microsoft.com/office/powerpoint/2010/main" val="400874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90616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La restructuration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5989" y="1210962"/>
            <a:ext cx="9576487" cy="554818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Pas tellement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fréquent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dans 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réalit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Nécessite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convaincre votre patron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dépenser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beaucoup d'argent sans aucun changement visible.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Plus fréquent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en 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open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source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», ou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il y a moins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 contraintes budgétaires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(argent, temps).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Approche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actuelle :</a:t>
            </a:r>
          </a:p>
          <a:p>
            <a:pPr lvl="1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1. Laisser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détériorer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code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jusqu’à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ce qu'il soit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irrécupérable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2. Sortir la version 2.0,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réécrite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zéro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grandes entreprises font donc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régulièrement des réécriture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leur code, module par module.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 «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refactoring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»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est donc souvent une initiative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des développeurs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qui le font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en parallèle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d'un autre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projet financ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ajout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fonctionnalités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 module =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opportunit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d'y glisser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quelques restructurations.</a:t>
            </a:r>
          </a:p>
        </p:txBody>
      </p:sp>
    </p:spTree>
    <p:extLst>
      <p:ext uri="{BB962C8B-B14F-4D97-AF65-F5344CB8AC3E}">
        <p14:creationId xmlns:p14="http://schemas.microsoft.com/office/powerpoint/2010/main" val="304473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Conception vs. Restructuration 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La restructuration se limite à corriger des problèmes simples, de bas niveau.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On peut corriger des problèmes plus complexes, mais c'est souvent plus rentable de simplement réécrire le code problématique de zéro.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on ne peut pas restructurer un vélo en une Maserati.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Réfléchir à la conception reste donc important.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1804" y="4145871"/>
            <a:ext cx="4252860" cy="2250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8885" y="4952390"/>
            <a:ext cx="3042082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r"/>
            <a:r>
              <a:rPr lang="fr-CA" sz="1600" dirty="0">
                <a:solidFill>
                  <a:prstClr val="black"/>
                </a:solidFill>
                <a:latin typeface="Garamond" panose="02020404030301010803" pitchFamily="18" charset="0"/>
              </a:rPr>
              <a:t>Est-ce qu’on peut restructurer ou vaut mieux refaire de zéro ?</a:t>
            </a:r>
          </a:p>
        </p:txBody>
      </p:sp>
    </p:spTree>
    <p:extLst>
      <p:ext uri="{BB962C8B-B14F-4D97-AF65-F5344CB8AC3E}">
        <p14:creationId xmlns:p14="http://schemas.microsoft.com/office/powerpoint/2010/main" val="33318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8518" y="64286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5.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Rédaction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du travail de conception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8989" y="107257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Document d'architecture avec diagrammes UML.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Schémas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et croquis sur tableaux blanc et sur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papier photographiés/numérisés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Expliquer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décisions («design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rationale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»)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dans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 document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sur un wiki, sur un CMS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(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content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management system»).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Insérer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une partie de la documentation dans le code.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Produire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résumés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pour la direction, pour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autres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quipes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514" y="4702629"/>
            <a:ext cx="4193722" cy="216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6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754" y="316637"/>
            <a:ext cx="9833827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Odeurs (</a:t>
            </a:r>
            <a:r>
              <a:rPr lang="fr-CA" b="1" i="1" dirty="0">
                <a:latin typeface="Garamond" panose="02020404030301010803" pitchFamily="18" charset="0"/>
              </a:rPr>
              <a:t>« </a:t>
            </a:r>
            <a:r>
              <a:rPr lang="fr-CA" b="1" i="1" dirty="0" err="1">
                <a:latin typeface="Garamond" panose="02020404030301010803" pitchFamily="18" charset="0"/>
              </a:rPr>
              <a:t>smells</a:t>
            </a:r>
            <a:r>
              <a:rPr lang="fr-CA" b="1" i="1" dirty="0">
                <a:latin typeface="Garamond" panose="02020404030301010803" pitchFamily="18" charset="0"/>
              </a:rPr>
              <a:t> »</a:t>
            </a:r>
            <a:r>
              <a:rPr lang="fr-CA" b="1" dirty="0">
                <a:latin typeface="Garamond" panose="02020404030301010803" pitchFamily="18" charset="0"/>
              </a:rPr>
              <a:t>) et restructuration (</a:t>
            </a:r>
            <a:r>
              <a:rPr lang="fr-CA" b="1" i="1" dirty="0">
                <a:latin typeface="Garamond" panose="02020404030301010803" pitchFamily="18" charset="0"/>
              </a:rPr>
              <a:t>« </a:t>
            </a:r>
            <a:r>
              <a:rPr lang="fr-CA" b="1" i="1" dirty="0" err="1">
                <a:latin typeface="Garamond" panose="02020404030301010803" pitchFamily="18" charset="0"/>
              </a:rPr>
              <a:t>refactoring</a:t>
            </a:r>
            <a:r>
              <a:rPr lang="fr-CA" b="1" i="1" dirty="0">
                <a:latin typeface="Garamond" panose="02020404030301010803" pitchFamily="18" charset="0"/>
              </a:rPr>
              <a:t> »</a:t>
            </a:r>
            <a:r>
              <a:rPr lang="fr-CA" b="1" dirty="0">
                <a:latin typeface="Garamond" panose="02020404030301010803" pitchFamily="18" charset="0"/>
              </a:rPr>
              <a:t>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3047" y="1637437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Les odeurs vues durant les cours précédents sont associées à des restructurations de base.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classe peu cohésive → décomposition en plusieurs classes.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code dupliqué → création d'une méthode.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Fowler présente comment éliminer des odeurs fréquentes avec des restructurations simples.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Certaines restructurations présentées dans les diapositives suivantes sont tirées de </a:t>
            </a:r>
            <a:r>
              <a:rPr lang="fr-CA" sz="2000" dirty="0" smtClean="0">
                <a:latin typeface="Garamond" panose="02020404030301010803" pitchFamily="18" charset="0"/>
              </a:rPr>
              <a:t> https</a:t>
            </a:r>
            <a:r>
              <a:rPr lang="fr-CA" sz="2000" dirty="0">
                <a:latin typeface="Garamond" panose="02020404030301010803" pitchFamily="18" charset="0"/>
              </a:rPr>
              <a:t>://refactoring.guru/refactoring/techniques 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3149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Renommer classe/méthode/variable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5189" y="1783422"/>
            <a:ext cx="9665152" cy="4839454"/>
          </a:xfrm>
        </p:spPr>
        <p:txBody>
          <a:bodyPr>
            <a:normAutofit fontScale="92500" lnSpcReduction="10000"/>
          </a:bodyPr>
          <a:lstStyle/>
          <a:p>
            <a:r>
              <a:rPr lang="fr-CA" dirty="0">
                <a:latin typeface="Garamond" panose="02020404030301010803" pitchFamily="18" charset="0"/>
              </a:rPr>
              <a:t>Le nom de la classe/méthode/variable ne décrit pas bien ce qu'elle fait</a:t>
            </a:r>
            <a:r>
              <a:rPr lang="fr-CA" dirty="0" smtClean="0">
                <a:latin typeface="Garamond" panose="02020404030301010803" pitchFamily="18" charset="0"/>
              </a:rPr>
              <a:t>.</a:t>
            </a:r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endParaRPr lang="fr-CA" dirty="0" smtClean="0"/>
          </a:p>
          <a:p>
            <a:endParaRPr lang="fr-CA" dirty="0"/>
          </a:p>
          <a:p>
            <a:r>
              <a:rPr lang="fr-CA" dirty="0" smtClean="0">
                <a:latin typeface="Garamond" panose="02020404030301010803" pitchFamily="18" charset="0"/>
              </a:rPr>
              <a:t>Défi </a:t>
            </a:r>
            <a:r>
              <a:rPr lang="fr-CA" dirty="0">
                <a:latin typeface="Garamond" panose="02020404030301010803" pitchFamily="18" charset="0"/>
              </a:rPr>
              <a:t>: retracer toutes les utilisations de la classe/méthode/variable afin de faire la correction.</a:t>
            </a:r>
          </a:p>
          <a:p>
            <a:r>
              <a:rPr lang="fr-CA" dirty="0">
                <a:latin typeface="Garamond" panose="02020404030301010803" pitchFamily="18" charset="0"/>
              </a:rPr>
              <a:t>Note : La plupart des environnements de développement (IDE comme Visual Studio, </a:t>
            </a:r>
            <a:r>
              <a:rPr lang="fr-CA" dirty="0" err="1">
                <a:latin typeface="Garamond" panose="02020404030301010803" pitchFamily="18" charset="0"/>
              </a:rPr>
              <a:t>Eclipse</a:t>
            </a:r>
            <a:r>
              <a:rPr lang="fr-CA" dirty="0">
                <a:latin typeface="Garamond" panose="02020404030301010803" pitchFamily="18" charset="0"/>
              </a:rPr>
              <a:t>, </a:t>
            </a:r>
            <a:r>
              <a:rPr lang="fr-CA" dirty="0" err="1">
                <a:latin typeface="Garamond" panose="02020404030301010803" pitchFamily="18" charset="0"/>
              </a:rPr>
              <a:t>Xcode</a:t>
            </a:r>
            <a:r>
              <a:rPr lang="fr-CA" dirty="0">
                <a:latin typeface="Garamond" panose="02020404030301010803" pitchFamily="18" charset="0"/>
              </a:rPr>
              <a:t>) ont des fonctionnalités de renommage automatique. </a:t>
            </a:r>
          </a:p>
          <a:p>
            <a:endParaRPr lang="fr-CA" dirty="0"/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450019" y="2674372"/>
            <a:ext cx="2607076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Customer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icdtlt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le 4"/>
          <p:cNvSpPr/>
          <p:nvPr/>
        </p:nvSpPr>
        <p:spPr>
          <a:xfrm>
            <a:off x="1353843" y="3952248"/>
            <a:ext cx="3388311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Customer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getInvoiceableCreditLimit</a:t>
            </a:r>
            <a:r>
              <a:rPr lang="fr-CA" sz="1500" dirty="0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();};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Connecteur en angle 6"/>
          <p:cNvCxnSpPr>
            <a:stCxn id="4" idx="2"/>
          </p:cNvCxnSpPr>
          <p:nvPr/>
        </p:nvCxnSpPr>
        <p:spPr>
          <a:xfrm rot="16200000" flipH="1">
            <a:off x="2556218" y="3656540"/>
            <a:ext cx="499730" cy="105053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841506" y="2535871"/>
            <a:ext cx="364872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Certains très, très vieux compilateurs limitaient les noms de variables/fonctions à 6 caractères ...</a:t>
            </a:r>
          </a:p>
        </p:txBody>
      </p:sp>
    </p:spTree>
    <p:extLst>
      <p:ext uri="{BB962C8B-B14F-4D97-AF65-F5344CB8AC3E}">
        <p14:creationId xmlns:p14="http://schemas.microsoft.com/office/powerpoint/2010/main" val="367609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Ajouter validation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1206" y="2160589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Une section du code assume certaines choses sur l'état du logiciel.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985422" y="2917574"/>
            <a:ext cx="6622742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getExpenseLimit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 should have expense limit or a primary project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expenseLimit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NULL_EXPENSE) ?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expenseLimit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primaryProject.getMemberExpenseLimit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899603" y="4780495"/>
            <a:ext cx="6637539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getExpenseLimit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expenseLimit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NULL_EXPENSE) &amp;&amp; 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primaryProject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throw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NOEXPENSELIMITEXCEPTION(); 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expenseLimit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!= NULL_EXPENSE) ?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expenseLimit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primaryProject.getMemberExpenseLimit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cxnSp>
        <p:nvCxnSpPr>
          <p:cNvPr id="7" name="Connecteur en angle 6"/>
          <p:cNvCxnSpPr/>
          <p:nvPr/>
        </p:nvCxnSpPr>
        <p:spPr>
          <a:xfrm rot="16200000" flipH="1">
            <a:off x="3797716" y="4503360"/>
            <a:ext cx="385593" cy="16867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088685" y="4227140"/>
            <a:ext cx="598946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Le code doit être ajusté pour gérer le nouveau cas d'erreur → ici, il doit y avoir un « </a:t>
            </a:r>
            <a:r>
              <a:rPr lang="fr-CA" b="1" dirty="0" err="1">
                <a:solidFill>
                  <a:prstClr val="black"/>
                </a:solidFill>
                <a:latin typeface="Garamond" panose="02020404030301010803" pitchFamily="18" charset="0"/>
              </a:rPr>
              <a:t>try</a:t>
            </a:r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/catch » approprié.</a:t>
            </a:r>
          </a:p>
        </p:txBody>
      </p:sp>
    </p:spTree>
    <p:extLst>
      <p:ext uri="{BB962C8B-B14F-4D97-AF65-F5344CB8AC3E}">
        <p14:creationId xmlns:p14="http://schemas.microsoft.com/office/powerpoint/2010/main" val="7888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Remplacer type primitif par objet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Un attribut, de type primitif (ex.: </a:t>
            </a:r>
            <a:r>
              <a:rPr lang="fr-CA" sz="2000" dirty="0" err="1">
                <a:latin typeface="Garamond" panose="02020404030301010803" pitchFamily="18" charset="0"/>
              </a:rPr>
              <a:t>int</a:t>
            </a:r>
            <a:r>
              <a:rPr lang="fr-CA" sz="2000" dirty="0">
                <a:latin typeface="Garamond" panose="02020404030301010803" pitchFamily="18" charset="0"/>
              </a:rPr>
              <a:t>, </a:t>
            </a:r>
            <a:r>
              <a:rPr lang="fr-CA" sz="2000" dirty="0" err="1">
                <a:latin typeface="Garamond" panose="02020404030301010803" pitchFamily="18" charset="0"/>
              </a:rPr>
              <a:t>float</a:t>
            </a:r>
            <a:r>
              <a:rPr lang="fr-CA" sz="2000" dirty="0">
                <a:latin typeface="Garamond" panose="02020404030301010803" pitchFamily="18" charset="0"/>
              </a:rPr>
              <a:t>, string), a besoin de données supplémentaires ou des comportements doivent lui être associés.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18911" y="3004598"/>
            <a:ext cx="4367815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BuyOrder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string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customer_name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string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customer_id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setCustomerInvoice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le 4"/>
          <p:cNvSpPr/>
          <p:nvPr/>
        </p:nvSpPr>
        <p:spPr>
          <a:xfrm>
            <a:off x="677334" y="5000322"/>
            <a:ext cx="3317617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BuyOrder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Customer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customer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4869401" y="4931072"/>
            <a:ext cx="4327865" cy="1708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Customer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string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string id;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setInvoice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BuyOrder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cxnSp>
        <p:nvCxnSpPr>
          <p:cNvPr id="8" name="Connecteur en angle 7"/>
          <p:cNvCxnSpPr/>
          <p:nvPr/>
        </p:nvCxnSpPr>
        <p:spPr>
          <a:xfrm rot="16200000" flipH="1">
            <a:off x="5143961" y="4655688"/>
            <a:ext cx="445181" cy="976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749" y="5331816"/>
            <a:ext cx="738019" cy="198009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505416" y="4979550"/>
            <a:ext cx="33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 smtClean="0">
                <a:latin typeface="Garamond" panose="02020404030301010803" pitchFamily="18" charset="0"/>
              </a:rPr>
              <a:t>1</a:t>
            </a: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037018" y="5600927"/>
            <a:ext cx="33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1633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Remplacer typage par sous-classes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8659" y="1767646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La classe contient des constantes qui représentent des types qui peuvent modifier le comportement de la classe.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2710649" y="2786079"/>
            <a:ext cx="4018625" cy="124649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ENGINEER = 1;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SALESPERSON = 2;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type;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le 4"/>
          <p:cNvSpPr/>
          <p:nvPr/>
        </p:nvSpPr>
        <p:spPr>
          <a:xfrm>
            <a:off x="2698812" y="4649206"/>
            <a:ext cx="274911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4530570" y="5811848"/>
            <a:ext cx="4018625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Salesperson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7565" y="6021635"/>
            <a:ext cx="3246268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Engineer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: public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838" y="4037549"/>
            <a:ext cx="161990" cy="55806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592" y="5256795"/>
            <a:ext cx="211131" cy="71499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9150" y="5291593"/>
            <a:ext cx="356518" cy="44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4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7940" y="103197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Extraire méthode</a:t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1004" y="1308028"/>
            <a:ext cx="8596668" cy="3880773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Un fragment de code peut être isolé dans une nouvelle méthode.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1337" y="1884708"/>
            <a:ext cx="6861225" cy="1708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printOwing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printBanner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//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details</a:t>
            </a:r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("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" + _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("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amount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 +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getOutstanding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661338" y="4680969"/>
            <a:ext cx="6096000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printOwing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printBanner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printDetails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getOutstanding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661338" y="5649512"/>
            <a:ext cx="6096000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printDetails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(double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outstanding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("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	" + _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System.out.println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("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amount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" +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outstanding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015" y="3805757"/>
            <a:ext cx="161990" cy="10981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20149" y="2096600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b="1" dirty="0" smtClean="0">
                <a:solidFill>
                  <a:srgbClr val="FF6600"/>
                </a:solidFill>
                <a:latin typeface="Garamond" panose="02020404030301010803" pitchFamily="18" charset="0"/>
              </a:rPr>
              <a:t>cohésion séquentielle</a:t>
            </a:r>
            <a:endParaRPr lang="fr-CA" sz="16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59163" y="5303740"/>
            <a:ext cx="2400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b="1" dirty="0">
                <a:solidFill>
                  <a:srgbClr val="006600"/>
                </a:solidFill>
                <a:latin typeface="Garamond" panose="02020404030301010803" pitchFamily="18" charset="0"/>
              </a:rPr>
              <a:t>cohésion fonctionnelle</a:t>
            </a:r>
            <a:endParaRPr lang="fr-CA" sz="16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90283" y="6292540"/>
            <a:ext cx="2400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b="1" dirty="0">
                <a:solidFill>
                  <a:srgbClr val="006600"/>
                </a:solidFill>
                <a:latin typeface="Garamond" panose="02020404030301010803" pitchFamily="18" charset="0"/>
              </a:rPr>
              <a:t>cohésion fonctionnelle</a:t>
            </a:r>
            <a:endParaRPr lang="fr-CA" sz="16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858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Déplacer méthode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CA" sz="2200" dirty="0">
                <a:latin typeface="Garamond" panose="02020404030301010803" pitchFamily="18" charset="0"/>
              </a:rPr>
              <a:t>Une méthode utilise plus de méthodes ou de variables-membres d'une autre classe que ceux de sa propre classe </a:t>
            </a:r>
            <a:r>
              <a:rPr lang="fr-CA" sz="2200" i="1" dirty="0">
                <a:latin typeface="Garamond" panose="02020404030301010803" pitchFamily="18" charset="0"/>
              </a:rPr>
              <a:t>(</a:t>
            </a:r>
            <a:r>
              <a:rPr lang="fr-CA" sz="2200" i="1" dirty="0" err="1">
                <a:latin typeface="Garamond" panose="02020404030301010803" pitchFamily="18" charset="0"/>
              </a:rPr>
              <a:t>Feature</a:t>
            </a:r>
            <a:r>
              <a:rPr lang="fr-CA" sz="2200" i="1" dirty="0">
                <a:latin typeface="Garamond" panose="02020404030301010803" pitchFamily="18" charset="0"/>
              </a:rPr>
              <a:t> </a:t>
            </a:r>
            <a:r>
              <a:rPr lang="fr-CA" sz="2200" i="1" dirty="0" err="1">
                <a:latin typeface="Garamond" panose="02020404030301010803" pitchFamily="18" charset="0"/>
              </a:rPr>
              <a:t>Envy</a:t>
            </a:r>
            <a:r>
              <a:rPr lang="fr-CA" sz="2200" i="1" dirty="0">
                <a:latin typeface="Garamond" panose="02020404030301010803" pitchFamily="18" charset="0"/>
              </a:rPr>
              <a:t>)</a:t>
            </a:r>
            <a:r>
              <a:rPr lang="fr-CA" sz="22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200" dirty="0">
                <a:latin typeface="Garamond" panose="02020404030301010803" pitchFamily="18" charset="0"/>
              </a:rPr>
              <a:t>Souvent fait en deux restructurations</a:t>
            </a:r>
            <a:r>
              <a:rPr lang="fr-CA" sz="2200" dirty="0" smtClean="0">
                <a:latin typeface="Garamond" panose="02020404030301010803" pitchFamily="18" charset="0"/>
              </a:rPr>
              <a:t>.</a:t>
            </a:r>
          </a:p>
          <a:p>
            <a:pPr lvl="1"/>
            <a:endParaRPr lang="fr-CA" sz="2000" dirty="0">
              <a:latin typeface="Garamond" panose="02020404030301010803" pitchFamily="18" charset="0"/>
            </a:endParaRPr>
          </a:p>
          <a:p>
            <a:pPr lvl="1"/>
            <a:endParaRPr lang="fr-CA" sz="2000" dirty="0" smtClean="0">
              <a:latin typeface="Garamond" panose="02020404030301010803" pitchFamily="18" charset="0"/>
            </a:endParaRPr>
          </a:p>
          <a:p>
            <a:pPr lvl="1"/>
            <a:endParaRPr lang="fr-CA" sz="2000" dirty="0">
              <a:latin typeface="Garamond" panose="02020404030301010803" pitchFamily="18" charset="0"/>
            </a:endParaRPr>
          </a:p>
          <a:p>
            <a:pPr lvl="1"/>
            <a:endParaRPr lang="fr-CA" sz="2000" dirty="0" smtClean="0">
              <a:latin typeface="Garamond" panose="02020404030301010803" pitchFamily="18" charset="0"/>
            </a:endParaRPr>
          </a:p>
          <a:p>
            <a:pPr lvl="1"/>
            <a:endParaRPr lang="fr-CA" sz="2000" dirty="0">
              <a:latin typeface="Garamond" panose="02020404030301010803" pitchFamily="18" charset="0"/>
            </a:endParaRPr>
          </a:p>
          <a:p>
            <a:pPr lvl="1"/>
            <a:endParaRPr lang="fr-CA" dirty="0" smtClean="0"/>
          </a:p>
          <a:p>
            <a:pPr lvl="1"/>
            <a:endParaRPr lang="fr-CA" sz="2200" dirty="0" smtClean="0">
              <a:latin typeface="Garamond" panose="02020404030301010803" pitchFamily="18" charset="0"/>
            </a:endParaRPr>
          </a:p>
          <a:p>
            <a:pPr lvl="1"/>
            <a:r>
              <a:rPr lang="fr-CA" sz="2200" dirty="0" smtClean="0">
                <a:latin typeface="Garamond" panose="02020404030301010803" pitchFamily="18" charset="0"/>
              </a:rPr>
              <a:t>Pas </a:t>
            </a:r>
            <a:r>
              <a:rPr lang="fr-CA" sz="2200" dirty="0">
                <a:latin typeface="Garamond" panose="02020404030301010803" pitchFamily="18" charset="0"/>
              </a:rPr>
              <a:t>agréable à faire quand on détecte le problème ... d'où l'importance d'une bonne conception initiale.</a:t>
            </a:r>
          </a:p>
          <a:p>
            <a:pPr lvl="1"/>
            <a:endParaRPr lang="fr-CA" sz="2000" dirty="0">
              <a:latin typeface="Garamond" panose="02020404030301010803" pitchFamily="18" charset="0"/>
            </a:endParaRP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81" y="3144914"/>
            <a:ext cx="5839640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0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5359" y="154517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Extraire classe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0098" y="1235507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On se retrouve avec une classe qui fait le travail qui devrait être fait par deux classes.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Similaire à remplacer type primitif par objet, mais de manière plus générique. </a:t>
            </a:r>
          </a:p>
          <a:p>
            <a:endParaRPr lang="fr-CA" sz="15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00474" y="2388418"/>
            <a:ext cx="4666696" cy="19389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&lt;Wheel&gt;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wheels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cylinders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SparkPlug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spark_plugs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Carburetor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carburetor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areSparkPlugsClean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638952"/>
            <a:ext cx="4745115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&lt;Wheel&gt;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wheels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isVehicleReady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5311806" y="4965569"/>
            <a:ext cx="4746594" cy="1708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Cylinder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cylinders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vector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SparkPlug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spark_plugs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Carburetor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carburetor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areSparkPlugsClean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827" y="4327410"/>
            <a:ext cx="161990" cy="55806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408" y="2806883"/>
            <a:ext cx="558066" cy="73801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878" y="5240511"/>
            <a:ext cx="917928" cy="91792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3755254" y="5193892"/>
            <a:ext cx="9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 smtClean="0">
                <a:latin typeface="Garamond" panose="02020404030301010803" pitchFamily="18" charset="0"/>
              </a:rPr>
              <a:t>0..1</a:t>
            </a: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660776" y="6127901"/>
            <a:ext cx="905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 smtClean="0">
                <a:latin typeface="Garamond" panose="02020404030301010803" pitchFamily="18" charset="0"/>
              </a:rPr>
              <a:t>0..1</a:t>
            </a:r>
            <a:endParaRPr lang="fr-CA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39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083" y="40799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Restructurations communes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1004" y="1361599"/>
            <a:ext cx="8596668" cy="3880773"/>
          </a:xfrm>
        </p:spPr>
        <p:txBody>
          <a:bodyPr/>
          <a:lstStyle/>
          <a:p>
            <a:r>
              <a:rPr lang="fr-CA" dirty="0">
                <a:latin typeface="Garamond" panose="02020404030301010803" pitchFamily="18" charset="0"/>
              </a:rPr>
              <a:t>La liste précédente n'est pas exhaustive !</a:t>
            </a:r>
          </a:p>
          <a:p>
            <a:r>
              <a:rPr lang="fr-CA" dirty="0">
                <a:latin typeface="Garamond" panose="02020404030301010803" pitchFamily="18" charset="0"/>
              </a:rPr>
              <a:t>Voir les cours précédents pour un rappel sur les odeurs de classes/méthodes/variables.</a:t>
            </a:r>
          </a:p>
          <a:p>
            <a:r>
              <a:rPr lang="fr-CA" dirty="0">
                <a:latin typeface="Garamond" panose="02020404030301010803" pitchFamily="18" charset="0"/>
              </a:rPr>
              <a:t>Les exemples présentés sont plutôt simples. Il existe des restructurations plus complexes.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Ex.: introduire un patron de conception (« design pattern ») dans un code existant.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11" y="3035835"/>
            <a:ext cx="5880412" cy="366269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42352" y="3628269"/>
            <a:ext cx="347433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Ex. Patron « Abstract </a:t>
            </a:r>
            <a:r>
              <a:rPr lang="fr-CA" dirty="0" err="1">
                <a:solidFill>
                  <a:prstClr val="black"/>
                </a:solidFill>
                <a:latin typeface="Garamond" panose="02020404030301010803" pitchFamily="18" charset="0"/>
              </a:rPr>
              <a:t>Factory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 », </a:t>
            </a:r>
            <a:endParaRPr lang="fr-CA" sz="2000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tiré de </a:t>
            </a:r>
            <a:r>
              <a:rPr lang="fr-CA" dirty="0" err="1">
                <a:solidFill>
                  <a:prstClr val="black"/>
                </a:solidFill>
                <a:latin typeface="Garamond" panose="02020404030301010803" pitchFamily="18" charset="0"/>
              </a:rPr>
              <a:t>Wikipedia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.</a:t>
            </a:r>
            <a:endParaRPr lang="fr-CA" sz="20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618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38454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Processus de restructuration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0903" y="1459254"/>
            <a:ext cx="8596668" cy="3880773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fr-CA" dirty="0">
                <a:latin typeface="Garamond" panose="02020404030301010803" pitchFamily="18" charset="0"/>
              </a:rPr>
              <a:t>Obtenir le code source.</a:t>
            </a:r>
          </a:p>
          <a:p>
            <a:pPr>
              <a:buFont typeface="+mj-lt"/>
              <a:buAutoNum type="arabicPeriod"/>
            </a:pPr>
            <a:r>
              <a:rPr lang="fr-CA" dirty="0">
                <a:latin typeface="Garamond" panose="02020404030301010803" pitchFamily="18" charset="0"/>
              </a:rPr>
              <a:t>Vérifier que les tests en boîte noire existent et </a:t>
            </a:r>
            <a:r>
              <a:rPr lang="fr-CA" dirty="0" smtClean="0">
                <a:latin typeface="Garamond" panose="02020404030301010803" pitchFamily="18" charset="0"/>
              </a:rPr>
              <a:t>passent</a:t>
            </a:r>
            <a:r>
              <a:rPr lang="fr-CA" dirty="0">
                <a:latin typeface="Garamond" panose="02020404030301010803" pitchFamily="18" charset="0"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fr-CA" dirty="0">
                <a:latin typeface="Garamond" panose="02020404030301010803" pitchFamily="18" charset="0"/>
              </a:rPr>
              <a:t>Faire une petite restructuration.</a:t>
            </a:r>
          </a:p>
          <a:p>
            <a:pPr>
              <a:buFont typeface="+mj-lt"/>
              <a:buAutoNum type="arabicPeriod"/>
            </a:pPr>
            <a:r>
              <a:rPr lang="fr-CA" dirty="0">
                <a:latin typeface="Garamond" panose="02020404030301010803" pitchFamily="18" charset="0"/>
              </a:rPr>
              <a:t>S'assurer que les tests en boîte noire passent toujours.</a:t>
            </a:r>
          </a:p>
          <a:p>
            <a:pPr>
              <a:buFont typeface="+mj-lt"/>
              <a:buAutoNum type="arabicPeriod"/>
            </a:pPr>
            <a:r>
              <a:rPr lang="fr-CA" dirty="0">
                <a:latin typeface="Garamond" panose="02020404030301010803" pitchFamily="18" charset="0"/>
              </a:rPr>
              <a:t>Ajouter/ajuster les tests en boîte blanche.</a:t>
            </a:r>
          </a:p>
          <a:p>
            <a:pPr>
              <a:buFont typeface="+mj-lt"/>
              <a:buAutoNum type="arabicPeriod"/>
            </a:pPr>
            <a:r>
              <a:rPr lang="fr-CA" dirty="0">
                <a:latin typeface="Garamond" panose="02020404030301010803" pitchFamily="18" charset="0"/>
              </a:rPr>
              <a:t>Réviser le changement (inspection, respect du guide de programmation, etc.).</a:t>
            </a:r>
          </a:p>
          <a:p>
            <a:pPr>
              <a:buFont typeface="+mj-lt"/>
              <a:buAutoNum type="arabicPeriod"/>
            </a:pPr>
            <a:r>
              <a:rPr lang="fr-CA" dirty="0">
                <a:latin typeface="Garamond" panose="02020404030301010803" pitchFamily="18" charset="0"/>
              </a:rPr>
              <a:t>Retourner au point 3.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629" y="3950208"/>
            <a:ext cx="5906453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29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Trucs souvent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utilisés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Certains trucs ont un impact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plus importants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sur 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qualit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la conception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méritent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qu'on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s'arrête :</a:t>
            </a:r>
          </a:p>
          <a:p>
            <a:endParaRPr lang="fr-FR" dirty="0" smtClean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/>
          </p:nvPr>
        </p:nvGraphicFramePr>
        <p:xfrm>
          <a:off x="1025003" y="3358694"/>
          <a:ext cx="4901235" cy="21945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9012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2000" b="0" u="none" strike="noStrike" kern="12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1. Identification des objets réels</a:t>
                      </a:r>
                      <a:endParaRPr lang="fr-FR" sz="2000" b="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u="none" strike="noStrike" kern="12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2. Identification des zones</a:t>
                      </a:r>
                    </a:p>
                    <a:p>
                      <a:r>
                        <a:rPr lang="fr-FR" sz="2000" u="none" strike="noStrike" kern="12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potentielles de modifications</a:t>
                      </a:r>
                      <a:endParaRPr lang="fr-FR" sz="20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u="none" strike="noStrike" kern="12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3. Minimisation du couplage</a:t>
                      </a:r>
                      <a:endParaRPr lang="fr-FR" sz="20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2000" u="none" strike="noStrike" kern="12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4. Utilisation de patrons de</a:t>
                      </a:r>
                    </a:p>
                    <a:p>
                      <a:r>
                        <a:rPr lang="fr-FR" sz="2000" u="none" strike="noStrike" kern="1200" baseline="0" dirty="0" smtClean="0">
                          <a:latin typeface="Garamond" charset="0"/>
                          <a:ea typeface="Garamond" charset="0"/>
                          <a:cs typeface="Garamond" charset="0"/>
                        </a:rPr>
                        <a:t>conception</a:t>
                      </a:r>
                      <a:endParaRPr lang="fr-FR" sz="2000" dirty="0">
                        <a:latin typeface="Garamond" charset="0"/>
                        <a:ea typeface="Garamond" charset="0"/>
                        <a:cs typeface="Garamond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932" y="-70306"/>
            <a:ext cx="2288068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60243" y="597916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>
                <a:latin typeface="Garamond" charset="0"/>
                <a:ea typeface="Garamond" charset="0"/>
                <a:cs typeface="Garamond" charset="0"/>
              </a:rPr>
              <a:t>Y avait-il moyen de faire mieux ?</a:t>
            </a:r>
          </a:p>
          <a:p>
            <a:r>
              <a:rPr lang="fr-FR" sz="1600" dirty="0">
                <a:latin typeface="Garamond" charset="0"/>
                <a:ea typeface="Garamond" charset="0"/>
                <a:cs typeface="Garamond" charset="0"/>
              </a:rPr>
              <a:t>Source : inconnue.</a:t>
            </a:r>
          </a:p>
        </p:txBody>
      </p:sp>
    </p:spTree>
    <p:extLst>
      <p:ext uri="{BB962C8B-B14F-4D97-AF65-F5344CB8AC3E}">
        <p14:creationId xmlns:p14="http://schemas.microsoft.com/office/powerpoint/2010/main" val="120050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44169" y="2944427"/>
            <a:ext cx="8596668" cy="1320800"/>
          </a:xfrm>
        </p:spPr>
        <p:txBody>
          <a:bodyPr/>
          <a:lstStyle/>
          <a:p>
            <a:r>
              <a:rPr lang="fr-CA" dirty="0" smtClean="0"/>
              <a:t>							</a:t>
            </a:r>
            <a:r>
              <a:rPr lang="fr-CA" b="1" dirty="0" smtClean="0">
                <a:latin typeface="Garamond" panose="02020404030301010803" pitchFamily="18" charset="0"/>
              </a:rPr>
              <a:t>Pratique</a:t>
            </a:r>
            <a:endParaRPr lang="fr-CA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59324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Cas </a:t>
            </a:r>
            <a:r>
              <a:rPr lang="fr-CA" b="1" dirty="0">
                <a:latin typeface="Garamond" panose="02020404030301010803" pitchFamily="18" charset="0"/>
              </a:rPr>
              <a:t>#1 sur le </a:t>
            </a:r>
            <a:r>
              <a:rPr lang="fr-CA" b="1" dirty="0" err="1">
                <a:latin typeface="Garamond" panose="02020404030301010803" pitchFamily="18" charset="0"/>
              </a:rPr>
              <a:t>refactoring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7332" y="1443841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Identifiez le(s) problème(s) dans le code suivant.</a:t>
            </a:r>
          </a:p>
          <a:p>
            <a:r>
              <a:rPr lang="fr-CA" sz="2000" dirty="0" err="1">
                <a:latin typeface="Garamond" panose="02020404030301010803" pitchFamily="18" charset="0"/>
              </a:rPr>
              <a:t>Refactorisez</a:t>
            </a:r>
            <a:r>
              <a:rPr lang="fr-CA" sz="2000" dirty="0">
                <a:latin typeface="Garamond" panose="02020404030301010803" pitchFamily="18" charset="0"/>
              </a:rPr>
              <a:t> le code afin de corriger le(s) problème(s) trouvé(s).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Est-ce que cette </a:t>
            </a:r>
            <a:r>
              <a:rPr lang="fr-CA" sz="2000" dirty="0" err="1">
                <a:latin typeface="Garamond" panose="02020404030301010803" pitchFamily="18" charset="0"/>
              </a:rPr>
              <a:t>refactorisation</a:t>
            </a:r>
            <a:r>
              <a:rPr lang="fr-CA" sz="2000" dirty="0">
                <a:latin typeface="Garamond" panose="02020404030301010803" pitchFamily="18" charset="0"/>
              </a:rPr>
              <a:t> va avoir des impacts ailleurs dans le code du logiciel ?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2311154" y="2743666"/>
            <a:ext cx="6096000" cy="3323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c,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(a&lt;0) a = -a;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(b&lt;0) b = -b;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(c&lt;0) c = -c;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switch(d)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case TRIANGLE : 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a+b+c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case RECTANGLE 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 2*a + 2*b;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case CERCLE 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 2*3.14*a;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-1;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907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Cas #</a:t>
            </a:r>
            <a:r>
              <a:rPr lang="fr-CA" b="1" dirty="0" smtClean="0">
                <a:latin typeface="Garamond" panose="02020404030301010803" pitchFamily="18" charset="0"/>
              </a:rPr>
              <a:t>1 Solution Possible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5923" y="1593626"/>
            <a:ext cx="8596668" cy="3880773"/>
          </a:xfrm>
        </p:spPr>
        <p:txBody>
          <a:bodyPr/>
          <a:lstStyle/>
          <a:p>
            <a:endParaRPr lang="fr-CA" dirty="0">
              <a:latin typeface="Garamond" panose="02020404030301010803" pitchFamily="18" charset="0"/>
            </a:endParaRPr>
          </a:p>
          <a:p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464161" y="1862908"/>
            <a:ext cx="5589972" cy="33239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a,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b,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c,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(a&lt;0) a = -a;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(b&lt;0) b = -b;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if (c&lt;0) c = -c;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switch(d)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case TRIANGLE : 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a+b+c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case RECTANGLE 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 2*a + 2*b;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case CERCLE 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return 2*3.14*a;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-1;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6143470" y="1953683"/>
            <a:ext cx="265978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  <a:cs typeface="Courier New" panose="02070309020205020404" pitchFamily="49" charset="0"/>
              </a:rPr>
              <a:t>Nom de fonction et de paramètres pas significatifs.</a:t>
            </a:r>
          </a:p>
        </p:txBody>
      </p:sp>
      <p:sp>
        <p:nvSpPr>
          <p:cNvPr id="7" name="Rectangle 6"/>
          <p:cNvSpPr/>
          <p:nvPr/>
        </p:nvSpPr>
        <p:spPr>
          <a:xfrm>
            <a:off x="6222371" y="2800538"/>
            <a:ext cx="178645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Cohésion logique.</a:t>
            </a:r>
          </a:p>
        </p:txBody>
      </p:sp>
      <p:sp>
        <p:nvSpPr>
          <p:cNvPr id="8" name="Rectangle 7"/>
          <p:cNvSpPr/>
          <p:nvPr/>
        </p:nvSpPr>
        <p:spPr>
          <a:xfrm>
            <a:off x="6222371" y="3392113"/>
            <a:ext cx="2424994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Utilisation des paramètre comme variables locales. Risqué si jamais on change par des passages par référence/pointeur.</a:t>
            </a:r>
          </a:p>
        </p:txBody>
      </p:sp>
    </p:spTree>
    <p:extLst>
      <p:ext uri="{BB962C8B-B14F-4D97-AF65-F5344CB8AC3E}">
        <p14:creationId xmlns:p14="http://schemas.microsoft.com/office/powerpoint/2010/main" val="1091307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0512" y="79286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Cas #1 Solution Possible</a:t>
            </a:r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180512" y="1633256"/>
            <a:ext cx="5430175" cy="17081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calculerPerimetreTriangle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cote_a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cote_b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cote_c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= math::abs(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cote_a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 = math::abs(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cote_b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 = math::abs(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cote_c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a+b+c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Rectangle 4"/>
          <p:cNvSpPr/>
          <p:nvPr/>
        </p:nvSpPr>
        <p:spPr>
          <a:xfrm>
            <a:off x="180512" y="3446664"/>
            <a:ext cx="609600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calculerPerimetreRectangle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cote_a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cote_b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 = math::abs(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cote_a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 = math::abs(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cote_b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2*a + 2*b;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115410" y="5216697"/>
            <a:ext cx="6096000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calculerPerimetreCercle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rayon)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 = math::abs(rayon);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return 2*3.14*r;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7" name="Rectangle 6"/>
          <p:cNvSpPr/>
          <p:nvPr/>
        </p:nvSpPr>
        <p:spPr>
          <a:xfrm>
            <a:off x="5977631" y="1700319"/>
            <a:ext cx="4622307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Oui, il y aura des impacts sur le reste du code. Il faudra s’assurer que les appels se font à la bonne fonction. </a:t>
            </a:r>
          </a:p>
        </p:txBody>
      </p:sp>
      <p:sp>
        <p:nvSpPr>
          <p:cNvPr id="8" name="Rectangle 7"/>
          <p:cNvSpPr/>
          <p:nvPr/>
        </p:nvSpPr>
        <p:spPr>
          <a:xfrm>
            <a:off x="6729274" y="2956331"/>
            <a:ext cx="4793942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Si on peut inclure du C++, on pourrait aussi avoir une classe de base ayant une virtuelle pure “</a:t>
            </a:r>
            <a:r>
              <a:rPr lang="fr-CA" dirty="0" err="1">
                <a:solidFill>
                  <a:prstClr val="black"/>
                </a:solidFill>
                <a:latin typeface="Garamond" panose="02020404030301010803" pitchFamily="18" charset="0"/>
              </a:rPr>
              <a:t>calculerPerimetre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()” avec trois classes dérivées Triangle, Rectangle et Cercle. Les paramètres seraient des attributs des classes dérivées.</a:t>
            </a:r>
          </a:p>
        </p:txBody>
      </p:sp>
    </p:spTree>
    <p:extLst>
      <p:ext uri="{BB962C8B-B14F-4D97-AF65-F5344CB8AC3E}">
        <p14:creationId xmlns:p14="http://schemas.microsoft.com/office/powerpoint/2010/main" val="3700958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531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Cas </a:t>
            </a:r>
            <a:r>
              <a:rPr lang="fr-CA" b="1" dirty="0" smtClean="0">
                <a:latin typeface="Garamond" panose="02020404030301010803" pitchFamily="18" charset="0"/>
              </a:rPr>
              <a:t>#2 solution possible</a:t>
            </a:r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82531" y="1805382"/>
            <a:ext cx="8998998" cy="44781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volts;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=20; volts=120;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=60;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*volts; 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/10;}</a:t>
            </a: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getAmperage</a:t>
            </a:r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{return this-&gt;amperes;}</a:t>
            </a: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getVoltage</a:t>
            </a:r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{return this-&gt;volts;}</a:t>
            </a: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getRPM</a:t>
            </a:r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{return this-&gt;rpm;}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computeEfficiency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if 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&lt;0) return 0;</a:t>
            </a: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if (</a:t>
            </a:r>
            <a:r>
              <a:rPr lang="en-US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&lt;=0) return 0;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return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	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5882529" y="41905"/>
            <a:ext cx="6096000" cy="3093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m;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{m = new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getTorque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= m-&gt;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getAmperage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 m-&gt;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getVoltage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= m-&gt;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getRPM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 = m-&gt;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computeEfficiency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return (i*v*e*60)/(s*2*3.14);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>
          <a:xfrm>
            <a:off x="5644352" y="5290785"/>
            <a:ext cx="6069694" cy="14773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latin typeface="Garamond" panose="02020404030301010803" pitchFamily="18" charset="0"/>
              </a:rPr>
              <a:t>Identifiez le(s) problème(s) dans le code suivant.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 err="1">
                <a:latin typeface="Garamond" panose="02020404030301010803" pitchFamily="18" charset="0"/>
              </a:rPr>
              <a:t>Refactorisez</a:t>
            </a:r>
            <a:r>
              <a:rPr lang="fr-CA" dirty="0">
                <a:latin typeface="Garamond" panose="02020404030301010803" pitchFamily="18" charset="0"/>
              </a:rPr>
              <a:t> le code afin de corriger le(s) problème(s) trouvé(s).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dirty="0">
                <a:latin typeface="Garamond" panose="02020404030301010803" pitchFamily="18" charset="0"/>
              </a:rPr>
              <a:t>Est-ce que cette </a:t>
            </a:r>
            <a:r>
              <a:rPr lang="fr-CA" dirty="0" err="1">
                <a:latin typeface="Garamond" panose="02020404030301010803" pitchFamily="18" charset="0"/>
              </a:rPr>
              <a:t>refactorisation</a:t>
            </a:r>
            <a:r>
              <a:rPr lang="fr-CA" dirty="0">
                <a:latin typeface="Garamond" panose="02020404030301010803" pitchFamily="18" charset="0"/>
              </a:rPr>
              <a:t> va avoir des impacts ailleurs dans le code du logiciel ?</a:t>
            </a:r>
          </a:p>
        </p:txBody>
      </p:sp>
    </p:spTree>
    <p:extLst>
      <p:ext uri="{BB962C8B-B14F-4D97-AF65-F5344CB8AC3E}">
        <p14:creationId xmlns:p14="http://schemas.microsoft.com/office/powerpoint/2010/main" val="2308717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531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Cas </a:t>
            </a:r>
            <a:r>
              <a:rPr lang="fr-CA" b="1" dirty="0" smtClean="0">
                <a:latin typeface="Garamond" panose="02020404030301010803" pitchFamily="18" charset="0"/>
              </a:rPr>
              <a:t>#2 solution possible</a:t>
            </a:r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82531" y="1805382"/>
            <a:ext cx="8998998" cy="44781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volts;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=20; volts=120;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=60;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*volts; 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/10;}</a:t>
            </a: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getAmperage</a:t>
            </a:r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{return this-&gt;amperes;}</a:t>
            </a: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getVoltage</a:t>
            </a:r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{return this-&gt;volts;}</a:t>
            </a: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getRPM</a:t>
            </a:r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{return this-&gt;rpm;}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computeEfficiency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if (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&lt;0) return 0;</a:t>
            </a:r>
          </a:p>
          <a:p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if (</a:t>
            </a:r>
            <a:r>
              <a:rPr lang="en-US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en-US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&lt;=0) return 0;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return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 	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5882529" y="41905"/>
            <a:ext cx="6096000" cy="30931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 m;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{m = new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getTorque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= m-&gt;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getAmperage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 = m-&gt;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getVoltage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= m-&gt;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getRPM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e = m-&gt;</a:t>
            </a:r>
            <a:r>
              <a:rPr lang="fr-CA" sz="1500" dirty="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computeEfficiency</a:t>
            </a:r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return (i*v*e*60)/(s*2*3.14);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fr-CA" sz="1500" dirty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>
          <a:xfrm>
            <a:off x="7231221" y="5079770"/>
            <a:ext cx="3700615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 err="1">
                <a:latin typeface="Garamond" panose="02020404030301010803" pitchFamily="18" charset="0"/>
              </a:rPr>
              <a:t>Feature</a:t>
            </a:r>
            <a:r>
              <a:rPr lang="fr-CA" dirty="0">
                <a:latin typeface="Garamond" panose="02020404030301010803" pitchFamily="18" charset="0"/>
              </a:rPr>
              <a:t> </a:t>
            </a:r>
            <a:r>
              <a:rPr lang="fr-CA" dirty="0" err="1">
                <a:latin typeface="Garamond" panose="02020404030301010803" pitchFamily="18" charset="0"/>
              </a:rPr>
              <a:t>Envy</a:t>
            </a:r>
            <a:r>
              <a:rPr lang="fr-CA" dirty="0">
                <a:latin typeface="Garamond" panose="02020404030301010803" pitchFamily="18" charset="0"/>
              </a:rPr>
              <a:t>: La méthode </a:t>
            </a:r>
            <a:r>
              <a:rPr lang="fr-CA" dirty="0" err="1">
                <a:latin typeface="Garamond" panose="02020404030301010803" pitchFamily="18" charset="0"/>
              </a:rPr>
              <a:t>getTorque</a:t>
            </a:r>
            <a:r>
              <a:rPr lang="fr-CA" dirty="0">
                <a:latin typeface="Garamond" panose="02020404030301010803" pitchFamily="18" charset="0"/>
              </a:rPr>
              <a:t>() utilise beaucoup d’éléments de </a:t>
            </a:r>
            <a:r>
              <a:rPr lang="fr-CA" dirty="0" err="1">
                <a:latin typeface="Garamond" panose="02020404030301010803" pitchFamily="18" charset="0"/>
              </a:rPr>
              <a:t>Motor</a:t>
            </a:r>
            <a:r>
              <a:rPr lang="fr-CA" dirty="0">
                <a:latin typeface="Garamond" panose="02020404030301010803" pitchFamily="18" charset="0"/>
              </a:rPr>
              <a:t> et aucun élément de </a:t>
            </a:r>
            <a:r>
              <a:rPr lang="fr-CA" dirty="0" err="1">
                <a:latin typeface="Garamond" panose="02020404030301010803" pitchFamily="18" charset="0"/>
              </a:rPr>
              <a:t>Vehicule</a:t>
            </a:r>
            <a:r>
              <a:rPr lang="fr-CA" dirty="0">
                <a:latin typeface="Garamond" panose="02020404030301010803" pitchFamily="18" charset="0"/>
              </a:rPr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310720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531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Cas #2 solution possible</a:t>
            </a:r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82531" y="1805382"/>
            <a:ext cx="8998998" cy="5170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volts;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=20; volts=120;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=60;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*volts; 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/10;}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getAmperage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{return this-&gt;amperes;}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getVoltage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{return this-&gt;volts;}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getRPM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{return this-&gt;rpm;}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computeEfficiency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	if (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&lt;0) return 0;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	if 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&lt;=0) return 0;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	return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  	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getTorque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fr-CA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*volts*</a:t>
            </a:r>
            <a:r>
              <a:rPr lang="fr-CA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computeEfficiency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()*60)/(</a:t>
            </a:r>
            <a:r>
              <a:rPr lang="fr-CA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*2*3.14);</a:t>
            </a:r>
            <a:endParaRPr lang="fr-CA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CA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5882529" y="41905"/>
            <a:ext cx="6096000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* m;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{m = new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getTorque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endParaRPr lang="fr-CA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	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return m-&gt;</a:t>
            </a:r>
            <a:r>
              <a:rPr lang="fr-CA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getTorque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endParaRPr lang="fr-CA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fr-CA" sz="15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>
          <a:xfrm>
            <a:off x="6762938" y="4536183"/>
            <a:ext cx="4831298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latin typeface="Garamond" panose="02020404030301010803" pitchFamily="18" charset="0"/>
              </a:rPr>
              <a:t>Étape intermédiaire : on déplace la méthode à la bonne place et la méthode originale fait appel à celle-ci</a:t>
            </a:r>
          </a:p>
        </p:txBody>
      </p:sp>
    </p:spTree>
    <p:extLst>
      <p:ext uri="{BB962C8B-B14F-4D97-AF65-F5344CB8AC3E}">
        <p14:creationId xmlns:p14="http://schemas.microsoft.com/office/powerpoint/2010/main" val="42324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531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Cas #2 solution possible</a:t>
            </a:r>
            <a:endParaRPr lang="fr-CA" dirty="0"/>
          </a:p>
        </p:txBody>
      </p:sp>
      <p:sp>
        <p:nvSpPr>
          <p:cNvPr id="5" name="Rectangle 4"/>
          <p:cNvSpPr/>
          <p:nvPr/>
        </p:nvSpPr>
        <p:spPr>
          <a:xfrm>
            <a:off x="82531" y="1805382"/>
            <a:ext cx="8998998" cy="51706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volts;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=20; volts=120;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=60;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*volts; 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/10;}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getAmperage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{return this-&gt;amperes;}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getVoltage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{return this-&gt;volts;}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float 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getRPM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{return this-&gt;rpm;}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computeEfficiency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	if (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&lt;0) return 0;</a:t>
            </a:r>
          </a:p>
          <a:p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	if (</a:t>
            </a:r>
            <a:r>
              <a:rPr lang="en-US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en-US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&lt;=0) return 0;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	return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p_out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p_in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;  	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getTorque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	return 	(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amperes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*volts*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computeEfficiency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()*60)/(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rpm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*2*3.14);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6" name="Rectangle 5"/>
          <p:cNvSpPr/>
          <p:nvPr/>
        </p:nvSpPr>
        <p:spPr>
          <a:xfrm>
            <a:off x="5882529" y="41905"/>
            <a:ext cx="6096000" cy="2169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* m;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public: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Vehicule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 {m = new 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Motor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();}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5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getPuissance</a:t>
            </a:r>
            <a:r>
              <a:rPr lang="fr-CA" sz="15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	return m-&gt;</a:t>
            </a:r>
            <a:r>
              <a:rPr lang="fr-CA" sz="15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getTorque</a:t>
            </a:r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		}</a:t>
            </a:r>
          </a:p>
          <a:p>
            <a:r>
              <a:rPr lang="fr-CA" sz="1500" dirty="0">
                <a:latin typeface="Courier New" panose="02070309020205020404" pitchFamily="49" charset="0"/>
                <a:cs typeface="Courier New" panose="02070309020205020404" pitchFamily="49" charset="0"/>
              </a:rPr>
              <a:t>};</a:t>
            </a:r>
          </a:p>
        </p:txBody>
      </p:sp>
      <p:sp>
        <p:nvSpPr>
          <p:cNvPr id="7" name="Rectangle 6"/>
          <p:cNvSpPr/>
          <p:nvPr/>
        </p:nvSpPr>
        <p:spPr>
          <a:xfrm>
            <a:off x="6762938" y="4536183"/>
            <a:ext cx="4831298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CA" dirty="0">
                <a:latin typeface="Garamond" panose="02020404030301010803" pitchFamily="18" charset="0"/>
              </a:rPr>
              <a:t>Étape finale : on élimine la méthode qui était à la mauvaise place, ou bien on la remplace par une méthode qui fait plus de sens.</a:t>
            </a:r>
          </a:p>
        </p:txBody>
      </p:sp>
    </p:spTree>
    <p:extLst>
      <p:ext uri="{BB962C8B-B14F-4D97-AF65-F5344CB8AC3E}">
        <p14:creationId xmlns:p14="http://schemas.microsoft.com/office/powerpoint/2010/main" val="34763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CA" b="1" dirty="0" smtClean="0">
                <a:latin typeface="Garamond" panose="02020404030301010803" pitchFamily="18" charset="0"/>
              </a:rPr>
              <a:t>Processus Agile</a:t>
            </a:r>
            <a:endParaRPr lang="fr-CA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375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6550" y="0"/>
            <a:ext cx="10579080" cy="1320800"/>
          </a:xfrm>
        </p:spPr>
        <p:txBody>
          <a:bodyPr>
            <a:normAutofit fontScale="90000"/>
          </a:bodyPr>
          <a:lstStyle/>
          <a:p>
            <a:r>
              <a:rPr lang="fr-CA" sz="3100" b="1" dirty="0">
                <a:latin typeface="Garamond" panose="02020404030301010803" pitchFamily="18" charset="0"/>
              </a:rPr>
              <a:t>Processus traditionnel : Résultat de la « crise » du logiciel (1968)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76550" y="934720"/>
            <a:ext cx="10270470" cy="6277610"/>
          </a:xfrm>
        </p:spPr>
        <p:txBody>
          <a:bodyPr>
            <a:no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Conférence de l'OTAN (1968) : donner un tas d'argent à des « experts » en espérant avoir un logiciel deux ans plus tard n'est pas une bonne manière de gérer les projets.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Majorité des projets échouent ou déçoivent</a:t>
            </a:r>
            <a:r>
              <a:rPr lang="fr-CA" sz="2000" dirty="0" smtClean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Dépassements d'échéancier systématiques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Bogues, bogues, bogues, bogues ...</a:t>
            </a:r>
          </a:p>
          <a:p>
            <a:r>
              <a:rPr lang="fr-CA" sz="2000" dirty="0" smtClean="0">
                <a:latin typeface="Garamond" panose="02020404030301010803" pitchFamily="18" charset="0"/>
              </a:rPr>
              <a:t>Solution en </a:t>
            </a:r>
            <a:r>
              <a:rPr lang="fr-CA" sz="2000" dirty="0">
                <a:latin typeface="Garamond" panose="02020404030301010803" pitchFamily="18" charset="0"/>
              </a:rPr>
              <a:t>1968 : Produire de la </a:t>
            </a:r>
            <a:r>
              <a:rPr lang="fr-CA" sz="2000" b="1" dirty="0">
                <a:latin typeface="Garamond" panose="02020404030301010803" pitchFamily="18" charset="0"/>
              </a:rPr>
              <a:t>documentation</a:t>
            </a:r>
            <a:r>
              <a:rPr lang="fr-CA" sz="2000" dirty="0">
                <a:latin typeface="Garamond" panose="02020404030301010803" pitchFamily="18" charset="0"/>
              </a:rPr>
              <a:t> afin de suivre l'avancement et donc faciliter la gestion.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Dans les années qui ont suivi, la recherche a tenté de déterminer quels sont les documents importants à produire.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Processus documentés avec le CMM → 1988.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Document d'exigences avec IEEE 830 → 1993.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Conception avec UML → 1995.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Etc. etc. etc.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L'idée est que si un projet échoue, on peut au moins apprendre de la documentation produite.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23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Exemple du jeu </a:t>
            </a:r>
            <a:r>
              <a:rPr lang="fr-FR" b="1" dirty="0" err="1">
                <a:latin typeface="Garamond" charset="0"/>
                <a:ea typeface="Garamond" charset="0"/>
                <a:cs typeface="Garamond" charset="0"/>
              </a:rPr>
              <a:t>Bomberman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 (~1995)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L’objectif est de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poser des bombes afin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faire exploser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murs,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éliminer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ennemis, atteindre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powerups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»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et sortir du labyrinthe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575" y="2846556"/>
            <a:ext cx="5332186" cy="401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78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186756" cy="1320800"/>
          </a:xfrm>
        </p:spPr>
        <p:txBody>
          <a:bodyPr>
            <a:normAutofit fontScale="90000"/>
          </a:bodyPr>
          <a:lstStyle/>
          <a:p>
            <a:r>
              <a:rPr lang="fr-CA" sz="3300" b="1" dirty="0">
                <a:latin typeface="Garamond" panose="02020404030301010803" pitchFamily="18" charset="0"/>
              </a:rPr>
              <a:t>Situation en 2001 : Exemple de processus traditionnel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644" y="1454666"/>
            <a:ext cx="6502905" cy="5152778"/>
          </a:xfrm>
        </p:spPr>
      </p:pic>
      <p:sp>
        <p:nvSpPr>
          <p:cNvPr id="4" name="Rectangle 3"/>
          <p:cNvSpPr/>
          <p:nvPr/>
        </p:nvSpPr>
        <p:spPr>
          <a:xfrm>
            <a:off x="7608614" y="1270000"/>
            <a:ext cx="278121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Première itération : 6 mois</a:t>
            </a:r>
            <a:endParaRPr lang="fr-CA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9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172700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Situation en 2001 : Exemple de processus traditionnel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320" y="1405694"/>
            <a:ext cx="6412320" cy="5002091"/>
          </a:xfrm>
        </p:spPr>
      </p:pic>
      <p:sp>
        <p:nvSpPr>
          <p:cNvPr id="6" name="Rectangle 5"/>
          <p:cNvSpPr/>
          <p:nvPr/>
        </p:nvSpPr>
        <p:spPr>
          <a:xfrm>
            <a:off x="6945630" y="809249"/>
            <a:ext cx="299847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Deuxième itération : 6 mois</a:t>
            </a:r>
            <a:endParaRPr lang="fr-CA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261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06680"/>
            <a:ext cx="10595610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Situation en 2001 : Exemple de processus traditionnel</a:t>
            </a: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51776"/>
            <a:ext cx="6059265" cy="4790250"/>
          </a:xfrm>
        </p:spPr>
      </p:pic>
      <p:sp>
        <p:nvSpPr>
          <p:cNvPr id="3" name="Rectangle 2"/>
          <p:cNvSpPr/>
          <p:nvPr/>
        </p:nvSpPr>
        <p:spPr>
          <a:xfrm>
            <a:off x="6756915" y="1058148"/>
            <a:ext cx="296638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 dirty="0">
                <a:latin typeface="Garamond" panose="02020404030301010803" pitchFamily="18" charset="0"/>
              </a:rPr>
              <a:t>Troisième itération : 12 mois</a:t>
            </a:r>
          </a:p>
        </p:txBody>
      </p:sp>
    </p:spTree>
    <p:extLst>
      <p:ext uri="{BB962C8B-B14F-4D97-AF65-F5344CB8AC3E}">
        <p14:creationId xmlns:p14="http://schemas.microsoft.com/office/powerpoint/2010/main" val="247839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1554" y="83820"/>
            <a:ext cx="11038416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Situation en 2001 : Exemple de processus traditionnel</a:t>
            </a: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21" y="1074420"/>
            <a:ext cx="7010839" cy="5525272"/>
          </a:xfrm>
        </p:spPr>
      </p:pic>
      <p:sp>
        <p:nvSpPr>
          <p:cNvPr id="3" name="Rectangle 2"/>
          <p:cNvSpPr/>
          <p:nvPr/>
        </p:nvSpPr>
        <p:spPr>
          <a:xfrm>
            <a:off x="7212232" y="1035288"/>
            <a:ext cx="293862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>
                <a:solidFill>
                  <a:prstClr val="black"/>
                </a:solidFill>
                <a:latin typeface="Garamond" panose="02020404030301010803" pitchFamily="18" charset="0"/>
              </a:rPr>
              <a:t>Quatrième itération : 6 mois</a:t>
            </a:r>
            <a:endParaRPr lang="fr-CA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40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93002" y="128244"/>
            <a:ext cx="1090552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Situation en 2001 : Exemple de processus traditionnel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449044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Et finalement ? Même avec toute cette </a:t>
            </a:r>
            <a:r>
              <a:rPr lang="fr-CA" sz="2000" b="1" dirty="0">
                <a:latin typeface="Garamond" panose="02020404030301010803" pitchFamily="18" charset="0"/>
              </a:rPr>
              <a:t>documentation</a:t>
            </a:r>
            <a:r>
              <a:rPr lang="fr-CA" sz="2000" dirty="0">
                <a:latin typeface="Garamond" panose="02020404030301010803" pitchFamily="18" charset="0"/>
              </a:rPr>
              <a:t>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Majorité des projets échouent ou déçoivent,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Bogues, bogues, bogues, bogues ...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Dépassements d'échéancier systématiques.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La documentation est si exhaustive qu'elle est impossible à gérer.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 réel : 10k pages de documentation pour un projet de 2 ans ...</a:t>
            </a:r>
          </a:p>
          <a:p>
            <a:endParaRPr lang="fr-CA" dirty="0"/>
          </a:p>
        </p:txBody>
      </p:sp>
      <p:sp>
        <p:nvSpPr>
          <p:cNvPr id="4" name="Rectangle 3"/>
          <p:cNvSpPr/>
          <p:nvPr/>
        </p:nvSpPr>
        <p:spPr>
          <a:xfrm>
            <a:off x="2590800" y="4964144"/>
            <a:ext cx="6096000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R="0" algn="ctr"/>
            <a:r>
              <a:rPr lang="en-US" dirty="0">
                <a:solidFill>
                  <a:prstClr val="black"/>
                </a:solidFill>
                <a:latin typeface="Garamond" panose="02020404030301010803" pitchFamily="18" charset="0"/>
              </a:rPr>
              <a:t>« In the beginning, there was no documentation. These days, [...] software has terrible documentation. »</a:t>
            </a:r>
          </a:p>
          <a:p>
            <a:pPr marR="0" algn="ctr"/>
            <a:endParaRPr lang="fr-CA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- Emin </a:t>
            </a:r>
            <a:r>
              <a:rPr lang="fr-CA" dirty="0" err="1">
                <a:solidFill>
                  <a:prstClr val="black"/>
                </a:solidFill>
                <a:latin typeface="Garamond" panose="02020404030301010803" pitchFamily="18" charset="0"/>
              </a:rPr>
              <a:t>Gün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fr-CA" dirty="0" err="1">
                <a:solidFill>
                  <a:prstClr val="black"/>
                </a:solidFill>
                <a:latin typeface="Garamond" panose="02020404030301010803" pitchFamily="18" charset="0"/>
              </a:rPr>
              <a:t>Sirer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, professeur à l’université Cornell et précurseur du Bitcoin</a:t>
            </a:r>
          </a:p>
        </p:txBody>
      </p:sp>
    </p:spTree>
    <p:extLst>
      <p:ext uri="{BB962C8B-B14F-4D97-AF65-F5344CB8AC3E}">
        <p14:creationId xmlns:p14="http://schemas.microsoft.com/office/powerpoint/2010/main" val="379499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Hiver 2001 : Révolte chez les ingénieurs !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14869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17 ingénieurs reconnus se rencontrent et écrivent le manifeste Agile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endParaRPr lang="fr-CA" sz="2000" dirty="0" smtClean="0">
              <a:latin typeface="Garamond" panose="02020404030301010803" pitchFamily="18" charset="0"/>
            </a:endParaRPr>
          </a:p>
          <a:p>
            <a:endParaRPr lang="fr-CA" sz="2000" dirty="0">
              <a:latin typeface="Garamond" panose="02020404030301010803" pitchFamily="18" charset="0"/>
            </a:endParaRPr>
          </a:p>
          <a:p>
            <a:endParaRPr lang="fr-CA" sz="2000" dirty="0" smtClean="0">
              <a:latin typeface="Garamond" panose="02020404030301010803" pitchFamily="18" charset="0"/>
            </a:endParaRPr>
          </a:p>
          <a:p>
            <a:endParaRPr lang="fr-CA" sz="2000" dirty="0">
              <a:latin typeface="Garamond" panose="02020404030301010803" pitchFamily="18" charset="0"/>
            </a:endParaRPr>
          </a:p>
          <a:p>
            <a:endParaRPr lang="fr-CA" sz="2000" dirty="0" smtClean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Cela ne veut pas dire d'abandonner la documentation → mais elle ne devrait pas être l'objectif du développement logiciel.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Ces quatre valeurs ont été détaillées en douze principes.  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861" y="2573195"/>
            <a:ext cx="6436831" cy="20249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67121" y="6269302"/>
            <a:ext cx="531857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Source : http://agilemanifesto.org/iso/fr/manifesto.html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36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Processus Agiles</a:t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555532"/>
            <a:ext cx="9032264" cy="4580424"/>
          </a:xfrm>
        </p:spPr>
        <p:txBody>
          <a:bodyPr>
            <a:normAutofit fontScale="92500" lnSpcReduction="10000"/>
          </a:bodyPr>
          <a:lstStyle/>
          <a:p>
            <a:r>
              <a:rPr lang="fr-CA" sz="2200" dirty="0">
                <a:latin typeface="Garamond" panose="02020404030301010803" pitchFamily="18" charset="0"/>
              </a:rPr>
              <a:t>Les 17 ingénieurs derrière le manifeste Agile représentent des processus Agiles très différents.</a:t>
            </a:r>
          </a:p>
          <a:p>
            <a:pPr lvl="1"/>
            <a:r>
              <a:rPr lang="fr-CA" sz="2200" dirty="0">
                <a:latin typeface="Garamond" panose="02020404030301010803" pitchFamily="18" charset="0"/>
              </a:rPr>
              <a:t>Et d'autres sont apparus depuis !</a:t>
            </a:r>
          </a:p>
          <a:p>
            <a:pPr lvl="1"/>
            <a:r>
              <a:rPr lang="en-US" sz="2200" dirty="0">
                <a:latin typeface="Garamond" panose="02020404030301010803" pitchFamily="18" charset="0"/>
              </a:rPr>
              <a:t>Ex.: </a:t>
            </a:r>
            <a:r>
              <a:rPr lang="en-US" sz="2200" dirty="0" err="1">
                <a:latin typeface="Garamond" panose="02020404030301010803" pitchFamily="18" charset="0"/>
              </a:rPr>
              <a:t>eXtreme</a:t>
            </a:r>
            <a:r>
              <a:rPr lang="en-US" sz="2200" dirty="0">
                <a:latin typeface="Garamond" panose="02020404030301010803" pitchFamily="18" charset="0"/>
              </a:rPr>
              <a:t> Programming (XP), SCRUM / </a:t>
            </a:r>
            <a:r>
              <a:rPr lang="en-US" sz="2200" dirty="0" err="1">
                <a:latin typeface="Garamond" panose="02020404030301010803" pitchFamily="18" charset="0"/>
              </a:rPr>
              <a:t>SCRUMban</a:t>
            </a:r>
            <a:r>
              <a:rPr lang="en-US" sz="2200" dirty="0">
                <a:latin typeface="Garamond" panose="02020404030301010803" pitchFamily="18" charset="0"/>
              </a:rPr>
              <a:t> / Kanban, Lean, Agile Unified Process (AUP)  ...</a:t>
            </a:r>
          </a:p>
          <a:p>
            <a:endParaRPr lang="fr-CA" sz="2200" dirty="0">
              <a:latin typeface="Garamond" panose="02020404030301010803" pitchFamily="18" charset="0"/>
            </a:endParaRPr>
          </a:p>
          <a:p>
            <a:r>
              <a:rPr lang="fr-CA" sz="2200" dirty="0">
                <a:latin typeface="Garamond" panose="02020404030301010803" pitchFamily="18" charset="0"/>
              </a:rPr>
              <a:t>Ce qui caractérise une méthode Agile :</a:t>
            </a:r>
          </a:p>
          <a:p>
            <a:pPr lvl="1"/>
            <a:r>
              <a:rPr lang="fr-CA" sz="2200" dirty="0">
                <a:latin typeface="Garamond" panose="02020404030301010803" pitchFamily="18" charset="0"/>
              </a:rPr>
              <a:t>Itérations rapides (&lt;1 jour à 6 semaines) : 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Chaque itération produit un logiciel fonctionnel.</a:t>
            </a:r>
          </a:p>
          <a:p>
            <a:pPr lvl="2"/>
            <a:r>
              <a:rPr lang="fr-CA" sz="2200" dirty="0">
                <a:latin typeface="Garamond" panose="02020404030301010803" pitchFamily="18" charset="0"/>
              </a:rPr>
              <a:t>Chaque itération ajoute quelque chose au logiciel de l'itération précédente. </a:t>
            </a:r>
          </a:p>
          <a:p>
            <a:r>
              <a:rPr lang="fr-CA" sz="2200" dirty="0">
                <a:latin typeface="Garamond" panose="02020404030301010803" pitchFamily="18" charset="0"/>
              </a:rPr>
              <a:t>Ouverture aux changements : les exigences changent constamment durant le projet.</a:t>
            </a:r>
          </a:p>
          <a:p>
            <a:r>
              <a:rPr lang="fr-CA" sz="2200" dirty="0">
                <a:latin typeface="Garamond" panose="02020404030301010803" pitchFamily="18" charset="0"/>
              </a:rPr>
              <a:t>Remplacement de la documentation papier par des échanges face-à-face.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831541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 avec SCRUM</a:t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421" y="2288609"/>
            <a:ext cx="8229582" cy="38224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0615" y="1463173"/>
            <a:ext cx="233974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On modifie donc le « </a:t>
            </a:r>
            <a:r>
              <a:rPr lang="fr-CA" b="1" dirty="0" err="1">
                <a:solidFill>
                  <a:prstClr val="black"/>
                </a:solidFill>
                <a:latin typeface="Garamond" panose="02020404030301010803" pitchFamily="18" charset="0"/>
              </a:rPr>
              <a:t>product</a:t>
            </a:r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 </a:t>
            </a:r>
            <a:r>
              <a:rPr lang="fr-CA" b="1" dirty="0" err="1">
                <a:solidFill>
                  <a:prstClr val="black"/>
                </a:solidFill>
                <a:latin typeface="Garamond" panose="02020404030301010803" pitchFamily="18" charset="0"/>
              </a:rPr>
              <a:t>backlog</a:t>
            </a:r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 »</a:t>
            </a:r>
            <a:endParaRPr lang="fr-CA" sz="16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Connecteur droit avec flèche 6"/>
          <p:cNvCxnSpPr>
            <a:stCxn id="5" idx="2"/>
          </p:cNvCxnSpPr>
          <p:nvPr/>
        </p:nvCxnSpPr>
        <p:spPr>
          <a:xfrm>
            <a:off x="1710488" y="2109504"/>
            <a:ext cx="541222" cy="119826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938009" y="430496"/>
            <a:ext cx="247271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Livré au client, qui modifie/ajoute des exigences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8355330" y="1348740"/>
            <a:ext cx="491490" cy="17945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2880360" y="856601"/>
            <a:ext cx="4057649" cy="85543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07154" y="5970227"/>
            <a:ext cx="3430906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 smtClean="0">
                <a:solidFill>
                  <a:prstClr val="black"/>
                </a:solidFill>
                <a:latin typeface="Garamond" panose="02020404030301010803" pitchFamily="18" charset="0"/>
              </a:rPr>
              <a:t>Les exigences les plus prioritaires seront faites lors du prochain « sprint » (itération)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18" name="Connecteur droit avec flèche 17"/>
          <p:cNvCxnSpPr/>
          <p:nvPr/>
        </p:nvCxnSpPr>
        <p:spPr>
          <a:xfrm flipH="1" flipV="1">
            <a:off x="4937760" y="5646420"/>
            <a:ext cx="320040" cy="323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1727" y="5934670"/>
            <a:ext cx="1508760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Document d’exigences incomplet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 flipV="1">
            <a:off x="1721407" y="5646420"/>
            <a:ext cx="690323" cy="3238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2880360" y="5610864"/>
            <a:ext cx="624243" cy="5499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958042" y="6073684"/>
            <a:ext cx="1768138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Priorisation des exigences du « </a:t>
            </a:r>
            <a:r>
              <a:rPr lang="fr-CA" dirty="0" err="1">
                <a:solidFill>
                  <a:prstClr val="black"/>
                </a:solidFill>
                <a:latin typeface="Garamond" panose="02020404030301010803" pitchFamily="18" charset="0"/>
              </a:rPr>
              <a:t>backlog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 »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178145" y="6111069"/>
            <a:ext cx="268682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Valeur ajoutée pour le </a:t>
            </a:r>
            <a:r>
              <a:rPr lang="fr-CA" dirty="0" smtClean="0">
                <a:solidFill>
                  <a:prstClr val="black"/>
                </a:solidFill>
                <a:latin typeface="Garamond" panose="02020404030301010803" pitchFamily="18" charset="0"/>
              </a:rPr>
              <a:t>client</a:t>
            </a:r>
          </a:p>
          <a:p>
            <a:pPr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Effort </a:t>
            </a:r>
            <a:r>
              <a:rPr lang="fr-CA" dirty="0" smtClean="0">
                <a:solidFill>
                  <a:prstClr val="black"/>
                </a:solidFill>
                <a:latin typeface="Garamond" panose="02020404030301010803" pitchFamily="18" charset="0"/>
              </a:rPr>
              <a:t>requis</a:t>
            </a:r>
            <a:endParaRPr lang="fr-CA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29" name="Connecteur droit avec flèche 28"/>
          <p:cNvCxnSpPr>
            <a:endCxn id="28" idx="1"/>
          </p:cNvCxnSpPr>
          <p:nvPr/>
        </p:nvCxnSpPr>
        <p:spPr>
          <a:xfrm>
            <a:off x="7338060" y="6111069"/>
            <a:ext cx="840085" cy="3231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03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 avec SCRUM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2571" y="1595523"/>
            <a:ext cx="8596668" cy="3880773"/>
          </a:xfrm>
        </p:spPr>
        <p:txBody>
          <a:bodyPr/>
          <a:lstStyle/>
          <a:p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Provient du « </a:t>
            </a:r>
            <a:r>
              <a:rPr lang="fr-CA" sz="2000" dirty="0" err="1">
                <a:latin typeface="Garamond" panose="02020404030301010803" pitchFamily="18" charset="0"/>
              </a:rPr>
              <a:t>Scrum</a:t>
            </a:r>
            <a:r>
              <a:rPr lang="fr-CA" sz="2000" dirty="0">
                <a:latin typeface="Garamond" panose="02020404030301010803" pitchFamily="18" charset="0"/>
              </a:rPr>
              <a:t> » au Rugby, littéralement la mêlée quotidienne. 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Réunion quotidienne, la plus courte possible</a:t>
            </a:r>
            <a:r>
              <a:rPr lang="fr-CA" sz="2000" dirty="0">
                <a:latin typeface="Garamond" panose="02020404030301010803" pitchFamily="18" charset="0"/>
              </a:rPr>
              <a:t> (on vise 5-15 minutes).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Souvent faite debout (</a:t>
            </a:r>
            <a:r>
              <a:rPr lang="fr-CA" sz="2000" i="1" dirty="0">
                <a:latin typeface="Garamond" panose="02020404030301010803" pitchFamily="18" charset="0"/>
              </a:rPr>
              <a:t>« stand-up meeting »</a:t>
            </a:r>
            <a:r>
              <a:rPr lang="fr-CA" sz="2000" dirty="0">
                <a:latin typeface="Garamond" panose="02020404030301010803" pitchFamily="18" charset="0"/>
              </a:rPr>
              <a:t>) afin d'éviter qu'elle s'éternise.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Tour de l'équipe où chaque personne répond aux </a:t>
            </a:r>
            <a:r>
              <a:rPr lang="fr-CA" sz="2000" b="1" dirty="0">
                <a:latin typeface="Garamond" panose="02020404030301010803" pitchFamily="18" charset="0"/>
              </a:rPr>
              <a:t>trois questions</a:t>
            </a:r>
            <a:r>
              <a:rPr lang="fr-CA" sz="2000" dirty="0">
                <a:latin typeface="Garamond" panose="02020404030301010803" pitchFamily="18" charset="0"/>
              </a:rPr>
              <a:t> suivantes :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Qu'est-ce que j'ai fait hier.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Qu'est-ce que je prévois faire aujourd'hui.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Qu'est-ce qui bloque mon avancement.</a:t>
            </a:r>
          </a:p>
          <a:p>
            <a:pPr lvl="1"/>
            <a:endParaRPr lang="fr-CA" sz="20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56" y="1130122"/>
            <a:ext cx="2210108" cy="105742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234" y="4742203"/>
            <a:ext cx="4140011" cy="18312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9202" y="5701731"/>
            <a:ext cx="3732932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Un véritable « </a:t>
            </a:r>
            <a:r>
              <a:rPr lang="fr-CA" dirty="0" err="1">
                <a:solidFill>
                  <a:prstClr val="black"/>
                </a:solidFill>
                <a:latin typeface="Garamond" panose="02020404030301010803" pitchFamily="18" charset="0"/>
              </a:rPr>
              <a:t>Scrum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 » au Rugby.</a:t>
            </a:r>
            <a:endParaRPr lang="fr-CA" sz="2800" dirty="0">
              <a:solidFill>
                <a:prstClr val="black"/>
              </a:solidFill>
              <a:latin typeface="Garamond" panose="02020404030301010803" pitchFamily="18" charset="0"/>
            </a:endParaRPr>
          </a:p>
          <a:p>
            <a:pPr marR="0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Tiré de </a:t>
            </a:r>
            <a:r>
              <a:rPr lang="fr-CA" dirty="0" err="1">
                <a:solidFill>
                  <a:prstClr val="black"/>
                </a:solidFill>
                <a:latin typeface="Garamond" panose="02020404030301010803" pitchFamily="18" charset="0"/>
              </a:rPr>
              <a:t>Wikipedia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.</a:t>
            </a:r>
            <a:endParaRPr lang="fr-CA" sz="28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6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L’approche SCRUM : Les Pratiques</a:t>
            </a: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>
                <a:latin typeface="Garamond" panose="02020404030301010803" pitchFamily="18" charset="0"/>
              </a:rPr>
              <a:t>Dans l’approche SCRUM il existe plusieurs pratiques, les plus connus sont  </a:t>
            </a:r>
            <a:r>
              <a:rPr lang="fr-CA" dirty="0">
                <a:latin typeface="Garamond" panose="02020404030301010803" pitchFamily="18" charset="0"/>
              </a:rPr>
              <a:t>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User </a:t>
            </a:r>
            <a:r>
              <a:rPr lang="fr-CA" sz="2000" dirty="0" smtClean="0">
                <a:latin typeface="Garamond" panose="02020404030301010803" pitchFamily="18" charset="0"/>
              </a:rPr>
              <a:t>stories 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Pair </a:t>
            </a:r>
            <a:r>
              <a:rPr lang="fr-CA" sz="2000" dirty="0" err="1">
                <a:latin typeface="Garamond" panose="02020404030301010803" pitchFamily="18" charset="0"/>
              </a:rPr>
              <a:t>Programming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dirty="0" err="1">
                <a:latin typeface="Garamond" panose="02020404030301010803" pitchFamily="18" charset="0"/>
              </a:rPr>
              <a:t>Continuous</a:t>
            </a:r>
            <a:r>
              <a:rPr lang="fr-CA" sz="2000" dirty="0">
                <a:latin typeface="Garamond" panose="02020404030301010803" pitchFamily="18" charset="0"/>
              </a:rPr>
              <a:t> </a:t>
            </a:r>
            <a:r>
              <a:rPr lang="fr-CA" sz="2000" dirty="0" err="1">
                <a:latin typeface="Garamond" panose="02020404030301010803" pitchFamily="18" charset="0"/>
              </a:rPr>
              <a:t>integration</a:t>
            </a:r>
            <a:r>
              <a:rPr lang="fr-CA" sz="2000" dirty="0">
                <a:latin typeface="Garamond" panose="02020404030301010803" pitchFamily="18" charset="0"/>
              </a:rPr>
              <a:t> (CI)</a:t>
            </a:r>
          </a:p>
          <a:p>
            <a:pPr lvl="1"/>
            <a:r>
              <a:rPr lang="fr-CA" sz="2000" dirty="0" err="1">
                <a:latin typeface="Garamond" panose="02020404030301010803" pitchFamily="18" charset="0"/>
              </a:rPr>
              <a:t>Acceptance</a:t>
            </a:r>
            <a:r>
              <a:rPr lang="fr-CA" sz="2000" dirty="0">
                <a:latin typeface="Garamond" panose="02020404030301010803" pitchFamily="18" charset="0"/>
              </a:rPr>
              <a:t> </a:t>
            </a:r>
            <a:r>
              <a:rPr lang="fr-CA" sz="2000" dirty="0" err="1">
                <a:latin typeface="Garamond" panose="02020404030301010803" pitchFamily="18" charset="0"/>
              </a:rPr>
              <a:t>Testing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dirty="0" err="1">
                <a:latin typeface="Garamond" panose="02020404030301010803" pitchFamily="18" charset="0"/>
              </a:rPr>
              <a:t>Iteration</a:t>
            </a:r>
            <a:r>
              <a:rPr lang="fr-CA" sz="2000" dirty="0">
                <a:latin typeface="Garamond" panose="02020404030301010803" pitchFamily="18" charset="0"/>
              </a:rPr>
              <a:t> Planning / Planning Game / Sprint Planning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Daily Stand-Up Meeting / Daily </a:t>
            </a:r>
            <a:r>
              <a:rPr lang="fr-CA" sz="2000" dirty="0" err="1">
                <a:latin typeface="Garamond" panose="02020404030301010803" pitchFamily="18" charset="0"/>
              </a:rPr>
              <a:t>Scrum</a:t>
            </a:r>
            <a:endParaRPr lang="fr-CA" sz="2000" dirty="0">
              <a:latin typeface="Garamond" panose="02020404030301010803" pitchFamily="18" charset="0"/>
            </a:endParaRP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6436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8438" y="239210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1. Identification des objets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réels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37548" y="1455194"/>
            <a:ext cx="8984635" cy="4756572"/>
          </a:xfrm>
        </p:spPr>
        <p:txBody>
          <a:bodyPr>
            <a:no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Il peut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difficile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déterminer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qu'est-ce qui devrait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une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classe et ce que cette classes devrait faire. Voici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un truc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Identifier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ce qui pourrait former des objets (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classes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).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Ennemi, mur,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powerup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»,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bombe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...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Déterminer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comportements de ces objets (</a:t>
            </a:r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méthodes, fonctions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).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Objet mur devrait pouvoir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 détruit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Déterminer ce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 chaque objet est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autoris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à faire aux autres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objets (couplage).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Une bombe devrait pouvoir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éliminer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 ennemi.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Déterminer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ce qui est public et ce qui est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privé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(encapsulation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).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Le code de l'IA qui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détermine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chemin pris par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l'ennemi devrait être priv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→ on n'a pas besoin de le savoir.</a:t>
            </a:r>
          </a:p>
          <a:p>
            <a:pPr lvl="2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Le code qui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détermine ou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l'ennemi est rendu doit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public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→ afin de pouvoir l'afficher.</a:t>
            </a:r>
          </a:p>
        </p:txBody>
      </p:sp>
    </p:spTree>
    <p:extLst>
      <p:ext uri="{BB962C8B-B14F-4D97-AF65-F5344CB8AC3E}">
        <p14:creationId xmlns:p14="http://schemas.microsoft.com/office/powerpoint/2010/main" val="32362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L’approche </a:t>
            </a:r>
            <a:r>
              <a:rPr lang="fr-CA" b="1" dirty="0" smtClean="0">
                <a:latin typeface="Garamond" panose="02020404030301010803" pitchFamily="18" charset="0"/>
              </a:rPr>
              <a:t>SCRUM : les pratiques (suite)  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7863" y="998483"/>
            <a:ext cx="9543392" cy="5391807"/>
          </a:xfrm>
        </p:spPr>
        <p:txBody>
          <a:bodyPr>
            <a:normAutofit fontScale="92500" lnSpcReduction="20000"/>
          </a:bodyPr>
          <a:lstStyle/>
          <a:p>
            <a:r>
              <a:rPr lang="fr-CA" sz="1900" b="1" dirty="0">
                <a:latin typeface="Garamond" panose="02020404030301010803" pitchFamily="18" charset="0"/>
              </a:rPr>
              <a:t>User stories</a:t>
            </a:r>
          </a:p>
          <a:p>
            <a:pPr lvl="1"/>
            <a:r>
              <a:rPr lang="fr-CA" sz="1900" dirty="0" smtClean="0">
                <a:latin typeface="Garamond" panose="02020404030301010803" pitchFamily="18" charset="0"/>
              </a:rPr>
              <a:t>Est une courte représentation d’une fonctionnalité du logiciel du </a:t>
            </a:r>
            <a:r>
              <a:rPr lang="fr-CA" sz="1900" dirty="0">
                <a:latin typeface="Garamond" panose="02020404030301010803" pitchFamily="18" charset="0"/>
              </a:rPr>
              <a:t>point de vue de </a:t>
            </a:r>
            <a:r>
              <a:rPr lang="fr-CA" sz="1900" dirty="0" smtClean="0">
                <a:latin typeface="Garamond" panose="02020404030301010803" pitchFamily="18" charset="0"/>
              </a:rPr>
              <a:t>l’utilisateur. </a:t>
            </a:r>
          </a:p>
          <a:p>
            <a:r>
              <a:rPr lang="fr-CA" sz="1900" b="1" dirty="0">
                <a:latin typeface="Garamond" panose="02020404030301010803" pitchFamily="18" charset="0"/>
              </a:rPr>
              <a:t>Pair </a:t>
            </a:r>
            <a:r>
              <a:rPr lang="fr-CA" sz="1900" b="1" dirty="0" err="1">
                <a:latin typeface="Garamond" panose="02020404030301010803" pitchFamily="18" charset="0"/>
              </a:rPr>
              <a:t>Programming</a:t>
            </a:r>
            <a:r>
              <a:rPr lang="fr-CA" sz="1900" b="1" dirty="0">
                <a:latin typeface="Garamond" panose="02020404030301010803" pitchFamily="18" charset="0"/>
              </a:rPr>
              <a:t> (programmation en binôme</a:t>
            </a:r>
            <a:r>
              <a:rPr lang="fr-CA" sz="1900" b="1" dirty="0" smtClean="0">
                <a:latin typeface="Garamond" panose="02020404030301010803" pitchFamily="18" charset="0"/>
              </a:rPr>
              <a:t>)</a:t>
            </a:r>
          </a:p>
          <a:p>
            <a:pPr lvl="1"/>
            <a:r>
              <a:rPr lang="fr-CA" sz="1900" dirty="0" smtClean="0">
                <a:latin typeface="Garamond" panose="02020404030301010803" pitchFamily="18" charset="0"/>
              </a:rPr>
              <a:t>La programmation d’une fonctionnalité se fait à deux </a:t>
            </a:r>
            <a:endParaRPr lang="fr-CA" sz="1900" dirty="0">
              <a:latin typeface="Garamond" panose="02020404030301010803" pitchFamily="18" charset="0"/>
            </a:endParaRPr>
          </a:p>
          <a:p>
            <a:r>
              <a:rPr lang="fr-CA" sz="1900" b="1" dirty="0" err="1">
                <a:latin typeface="Garamond" panose="02020404030301010803" pitchFamily="18" charset="0"/>
              </a:rPr>
              <a:t>Continuous</a:t>
            </a:r>
            <a:r>
              <a:rPr lang="fr-CA" sz="1900" b="1" dirty="0">
                <a:latin typeface="Garamond" panose="02020404030301010803" pitchFamily="18" charset="0"/>
              </a:rPr>
              <a:t> </a:t>
            </a:r>
            <a:r>
              <a:rPr lang="fr-CA" sz="1900" b="1" dirty="0" err="1">
                <a:latin typeface="Garamond" panose="02020404030301010803" pitchFamily="18" charset="0"/>
              </a:rPr>
              <a:t>integration</a:t>
            </a:r>
            <a:r>
              <a:rPr lang="fr-CA" sz="1900" b="1" dirty="0">
                <a:latin typeface="Garamond" panose="02020404030301010803" pitchFamily="18" charset="0"/>
              </a:rPr>
              <a:t> (CI</a:t>
            </a:r>
            <a:r>
              <a:rPr lang="fr-CA" sz="1900" b="1" dirty="0" smtClean="0">
                <a:latin typeface="Garamond" panose="02020404030301010803" pitchFamily="18" charset="0"/>
              </a:rPr>
              <a:t>)</a:t>
            </a:r>
          </a:p>
          <a:p>
            <a:pPr lvl="1"/>
            <a:r>
              <a:rPr lang="fr-CA" sz="1900" dirty="0" smtClean="0">
                <a:latin typeface="Garamond" panose="02020404030301010803" pitchFamily="18" charset="0"/>
              </a:rPr>
              <a:t>Chaque nouvelle fonctionnalité est intégrée au logiciel en production au lieu </a:t>
            </a:r>
            <a:r>
              <a:rPr lang="fr-CA" sz="1900" dirty="0">
                <a:latin typeface="Garamond" panose="02020404030301010803" pitchFamily="18" charset="0"/>
              </a:rPr>
              <a:t>au lieu d’être développée </a:t>
            </a:r>
            <a:r>
              <a:rPr lang="fr-CA" sz="1900" dirty="0" smtClean="0">
                <a:latin typeface="Garamond" panose="02020404030301010803" pitchFamily="18" charset="0"/>
              </a:rPr>
              <a:t>séparément tel que dans un processus séquentiel</a:t>
            </a:r>
          </a:p>
          <a:p>
            <a:r>
              <a:rPr lang="fr-CA" sz="1900" b="1" dirty="0" err="1">
                <a:latin typeface="Garamond" panose="02020404030301010803" pitchFamily="18" charset="0"/>
              </a:rPr>
              <a:t>Acceptance</a:t>
            </a:r>
            <a:r>
              <a:rPr lang="fr-CA" sz="1900" b="1" dirty="0">
                <a:latin typeface="Garamond" panose="02020404030301010803" pitchFamily="18" charset="0"/>
              </a:rPr>
              <a:t> </a:t>
            </a:r>
            <a:r>
              <a:rPr lang="fr-CA" sz="1900" b="1" dirty="0" err="1" smtClean="0">
                <a:latin typeface="Garamond" panose="02020404030301010803" pitchFamily="18" charset="0"/>
              </a:rPr>
              <a:t>Testing</a:t>
            </a:r>
            <a:endParaRPr lang="fr-CA" sz="1900" b="1" dirty="0" smtClean="0">
              <a:latin typeface="Garamond" panose="02020404030301010803" pitchFamily="18" charset="0"/>
            </a:endParaRPr>
          </a:p>
          <a:p>
            <a:pPr lvl="1"/>
            <a:r>
              <a:rPr lang="fr-CA" sz="1900" dirty="0" smtClean="0">
                <a:latin typeface="Garamond" panose="02020404030301010803" pitchFamily="18" charset="0"/>
              </a:rPr>
              <a:t>Avant de passer à la prochaine user Stories il est essentiel de faire les tests d’acceptation</a:t>
            </a:r>
            <a:endParaRPr lang="fr-CA" sz="1900" dirty="0">
              <a:latin typeface="Garamond" panose="02020404030301010803" pitchFamily="18" charset="0"/>
            </a:endParaRPr>
          </a:p>
          <a:p>
            <a:r>
              <a:rPr lang="fr-CA" sz="1900" b="1" dirty="0" smtClean="0">
                <a:latin typeface="Garamond" panose="02020404030301010803" pitchFamily="18" charset="0"/>
              </a:rPr>
              <a:t>Daily </a:t>
            </a:r>
            <a:r>
              <a:rPr lang="fr-CA" sz="1900" b="1" dirty="0">
                <a:latin typeface="Garamond" panose="02020404030301010803" pitchFamily="18" charset="0"/>
              </a:rPr>
              <a:t>Stand-Up Meeting / Daily </a:t>
            </a:r>
            <a:r>
              <a:rPr lang="fr-CA" sz="1900" b="1" dirty="0" err="1" smtClean="0">
                <a:latin typeface="Garamond" panose="02020404030301010803" pitchFamily="18" charset="0"/>
              </a:rPr>
              <a:t>Scrum</a:t>
            </a:r>
            <a:endParaRPr lang="fr-CA" sz="1900" b="1" dirty="0" smtClean="0">
              <a:latin typeface="Garamond" panose="02020404030301010803" pitchFamily="18" charset="0"/>
            </a:endParaRPr>
          </a:p>
          <a:p>
            <a:pPr lvl="1"/>
            <a:r>
              <a:rPr lang="fr-CA" sz="1900" dirty="0">
                <a:latin typeface="Garamond" panose="02020404030301010803" pitchFamily="18" charset="0"/>
              </a:rPr>
              <a:t>Réunion quotidienne, la plus courte possible (on vise 5-15 minutes).</a:t>
            </a:r>
          </a:p>
          <a:p>
            <a:pPr lvl="1"/>
            <a:r>
              <a:rPr lang="fr-CA" sz="1900" dirty="0">
                <a:latin typeface="Garamond" panose="02020404030301010803" pitchFamily="18" charset="0"/>
              </a:rPr>
              <a:t>Souvent faite debout (</a:t>
            </a:r>
            <a:r>
              <a:rPr lang="fr-CA" sz="1900" i="1" dirty="0">
                <a:latin typeface="Garamond" panose="02020404030301010803" pitchFamily="18" charset="0"/>
              </a:rPr>
              <a:t>« stand-up meeting »</a:t>
            </a:r>
            <a:r>
              <a:rPr lang="fr-CA" sz="1900" dirty="0">
                <a:latin typeface="Garamond" panose="02020404030301010803" pitchFamily="18" charset="0"/>
              </a:rPr>
              <a:t>) afin d'éviter qu'elle s'éternise.</a:t>
            </a:r>
          </a:p>
          <a:p>
            <a:pPr lvl="2"/>
            <a:r>
              <a:rPr lang="fr-CA" sz="1900" dirty="0">
                <a:latin typeface="Garamond" panose="02020404030301010803" pitchFamily="18" charset="0"/>
              </a:rPr>
              <a:t>Tour de l'équipe où chaque personne répond aux </a:t>
            </a:r>
            <a:r>
              <a:rPr lang="fr-CA" sz="1900" b="1" dirty="0">
                <a:latin typeface="Garamond" panose="02020404030301010803" pitchFamily="18" charset="0"/>
              </a:rPr>
              <a:t>trois questions</a:t>
            </a:r>
            <a:r>
              <a:rPr lang="fr-CA" sz="1900" dirty="0">
                <a:latin typeface="Garamond" panose="02020404030301010803" pitchFamily="18" charset="0"/>
              </a:rPr>
              <a:t> suivantes :</a:t>
            </a:r>
          </a:p>
          <a:p>
            <a:pPr lvl="2"/>
            <a:r>
              <a:rPr lang="fr-CA" sz="1900" dirty="0">
                <a:latin typeface="Garamond" panose="02020404030301010803" pitchFamily="18" charset="0"/>
              </a:rPr>
              <a:t>Qu'est-ce que j'ai fait hier.</a:t>
            </a:r>
          </a:p>
          <a:p>
            <a:pPr lvl="2"/>
            <a:r>
              <a:rPr lang="fr-CA" sz="1900" dirty="0">
                <a:latin typeface="Garamond" panose="02020404030301010803" pitchFamily="18" charset="0"/>
              </a:rPr>
              <a:t>Qu'est-ce que je prévois faire aujourd'hui.</a:t>
            </a:r>
          </a:p>
          <a:p>
            <a:pPr lvl="2"/>
            <a:r>
              <a:rPr lang="fr-CA" sz="1900" dirty="0">
                <a:latin typeface="Garamond" panose="02020404030301010803" pitchFamily="18" charset="0"/>
              </a:rPr>
              <a:t>Qu'est-ce qui bloque mon avancement.</a:t>
            </a:r>
          </a:p>
          <a:p>
            <a:endParaRPr lang="fr-CA" dirty="0" smtClean="0">
              <a:latin typeface="Garamond" panose="02020404030301010803" pitchFamily="18" charset="0"/>
            </a:endParaRPr>
          </a:p>
          <a:p>
            <a:endParaRPr lang="fr-CA" dirty="0">
              <a:latin typeface="Garamond" panose="02020404030301010803" pitchFamily="18" charset="0"/>
            </a:endParaRPr>
          </a:p>
          <a:p>
            <a:pPr lvl="1"/>
            <a:endParaRPr lang="fr-CA" dirty="0">
              <a:latin typeface="Garamond" panose="02020404030301010803" pitchFamily="18" charset="0"/>
            </a:endParaRP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1681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en-US" b="1" dirty="0" smtClean="0">
                <a:latin typeface="Garamond" panose="02020404030301010803" pitchFamily="18" charset="0"/>
                <a:ea typeface="ＭＳ Ｐゴシック" panose="020B0600070205080204" pitchFamily="34" charset="-128"/>
              </a:rPr>
              <a:t>Avantages de la programmation en binôme</a:t>
            </a:r>
          </a:p>
        </p:txBody>
      </p:sp>
      <p:sp>
        <p:nvSpPr>
          <p:cNvPr id="138242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altLang="en-US" sz="2000" dirty="0" smtClean="0">
                <a:latin typeface="Garamond" panose="02020404030301010803" pitchFamily="18" charset="0"/>
                <a:ea typeface="ＭＳ Ｐゴシック" panose="020B0600070205080204" pitchFamily="34" charset="-128"/>
              </a:rPr>
              <a:t>Meilleure gestion du stress</a:t>
            </a:r>
          </a:p>
          <a:p>
            <a:r>
              <a:rPr lang="fr-FR" altLang="en-US" sz="2000" b="1" dirty="0" smtClean="0">
                <a:latin typeface="Garamond" panose="02020404030301010803" pitchFamily="18" charset="0"/>
                <a:ea typeface="ＭＳ Ｐゴシック" panose="020B0600070205080204" pitchFamily="34" charset="-128"/>
              </a:rPr>
              <a:t>Meilleure qualité </a:t>
            </a:r>
            <a:r>
              <a:rPr lang="fr-FR" altLang="en-US" sz="2000" dirty="0" smtClean="0">
                <a:latin typeface="Garamond" panose="02020404030301010803" pitchFamily="18" charset="0"/>
                <a:ea typeface="ＭＳ Ｐゴシック" panose="020B0600070205080204" pitchFamily="34" charset="-128"/>
              </a:rPr>
              <a:t>du code</a:t>
            </a:r>
          </a:p>
          <a:p>
            <a:r>
              <a:rPr lang="fr-FR" altLang="en-US" sz="2000" dirty="0" smtClean="0">
                <a:latin typeface="Garamond" panose="02020404030301010803" pitchFamily="18" charset="0"/>
                <a:ea typeface="ＭＳ Ｐゴシック" panose="020B0600070205080204" pitchFamily="34" charset="-128"/>
              </a:rPr>
              <a:t>Temps de développement plus court</a:t>
            </a:r>
          </a:p>
          <a:p>
            <a:r>
              <a:rPr lang="fr-FR" altLang="en-US" sz="2000" dirty="0" smtClean="0">
                <a:latin typeface="Garamond" panose="02020404030301010803" pitchFamily="18" charset="0"/>
                <a:ea typeface="ＭＳ Ｐゴシック" panose="020B0600070205080204" pitchFamily="34" charset="-128"/>
              </a:rPr>
              <a:t>Avantages généraux de l’appartenance collective du code</a:t>
            </a:r>
          </a:p>
        </p:txBody>
      </p:sp>
    </p:spTree>
    <p:extLst>
      <p:ext uri="{BB962C8B-B14F-4D97-AF65-F5344CB8AC3E}">
        <p14:creationId xmlns:p14="http://schemas.microsoft.com/office/powerpoint/2010/main" val="128109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r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556430" cy="1320800"/>
          </a:xfrm>
        </p:spPr>
        <p:txBody>
          <a:bodyPr/>
          <a:lstStyle/>
          <a:p>
            <a:r>
              <a:rPr lang="fr-FR" altLang="en-US" b="1" dirty="0" smtClean="0">
                <a:latin typeface="Garamond" panose="02020404030301010803" pitchFamily="18" charset="0"/>
                <a:ea typeface="ＭＳ Ｐゴシック" panose="020B0600070205080204" pitchFamily="34" charset="-128"/>
              </a:rPr>
              <a:t>Programmation en binôme – clés du succès</a:t>
            </a:r>
          </a:p>
        </p:txBody>
      </p:sp>
      <p:sp>
        <p:nvSpPr>
          <p:cNvPr id="139266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altLang="en-US" sz="2000" b="1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Standards de codage</a:t>
            </a:r>
          </a:p>
          <a:p>
            <a:r>
              <a:rPr lang="fr-FR" altLang="en-US" sz="20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La deuxième personne n’est pas un surveillant</a:t>
            </a:r>
          </a:p>
          <a:p>
            <a:r>
              <a:rPr lang="fr-FR" altLang="en-US" sz="20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Ne pas l’appliquer à des tâches triviales</a:t>
            </a:r>
          </a:p>
          <a:p>
            <a:r>
              <a:rPr lang="fr-FR" altLang="en-US" sz="2000" b="1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Alterner</a:t>
            </a:r>
            <a:r>
              <a:rPr lang="fr-FR" altLang="en-US" sz="20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 régulièrement les deux rôles</a:t>
            </a:r>
          </a:p>
          <a:p>
            <a:r>
              <a:rPr lang="fr-FR" altLang="en-US" sz="20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Harmoniser les cadences</a:t>
            </a:r>
          </a:p>
          <a:p>
            <a:r>
              <a:rPr lang="fr-FR" altLang="en-US" sz="20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Les deux partenaires voient correctement l’écran</a:t>
            </a:r>
          </a:p>
          <a:p>
            <a:r>
              <a:rPr lang="fr-FR" altLang="en-US" sz="20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Les deux partenaires s’entendent bien</a:t>
            </a:r>
          </a:p>
          <a:p>
            <a:r>
              <a:rPr lang="fr-FR" altLang="en-US" sz="2000" b="1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Éviter de former des binômes de novices</a:t>
            </a:r>
          </a:p>
          <a:p>
            <a:r>
              <a:rPr lang="fr-FR" altLang="en-US" sz="2000" dirty="0">
                <a:latin typeface="Garamond" panose="02020404030301010803" pitchFamily="18" charset="0"/>
                <a:ea typeface="ＭＳ Ｐゴシック" panose="020B0600070205080204" pitchFamily="34" charset="-128"/>
              </a:rPr>
              <a:t>Il faut quand même un leader pour l’équipe</a:t>
            </a:r>
          </a:p>
        </p:txBody>
      </p:sp>
    </p:spTree>
    <p:extLst>
      <p:ext uri="{BB962C8B-B14F-4D97-AF65-F5344CB8AC3E}">
        <p14:creationId xmlns:p14="http://schemas.microsoft.com/office/powerpoint/2010/main" val="220650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L’approche SCRUM : les rôles</a:t>
            </a: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19" y="1540477"/>
            <a:ext cx="6834704" cy="3881437"/>
          </a:xfrm>
        </p:spPr>
      </p:pic>
      <p:sp>
        <p:nvSpPr>
          <p:cNvPr id="5" name="ZoneTexte 4"/>
          <p:cNvSpPr txBox="1"/>
          <p:nvPr/>
        </p:nvSpPr>
        <p:spPr>
          <a:xfrm>
            <a:off x="2032771" y="5580993"/>
            <a:ext cx="6789683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fr-CA" sz="1000" dirty="0">
                <a:latin typeface="Garamond" panose="02020404030301010803" pitchFamily="18" charset="0"/>
              </a:rPr>
              <a:t>Source : https://openclassrooms.com/fr/courses/4192086-gerez-votre-projet-informatique-facilement/4192581-appliquez-scrum-la-methodologie-la-plus-populaire</a:t>
            </a:r>
          </a:p>
        </p:txBody>
      </p:sp>
    </p:spTree>
    <p:extLst>
      <p:ext uri="{BB962C8B-B14F-4D97-AF65-F5344CB8AC3E}">
        <p14:creationId xmlns:p14="http://schemas.microsoft.com/office/powerpoint/2010/main" val="358927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L’approche SCRUM : les rôles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5468" y="1320800"/>
            <a:ext cx="10200361" cy="5231776"/>
          </a:xfrm>
        </p:spPr>
        <p:txBody>
          <a:bodyPr>
            <a:normAutofit fontScale="70000" lnSpcReduction="20000"/>
          </a:bodyPr>
          <a:lstStyle/>
          <a:p>
            <a:r>
              <a:rPr lang="fr-CA" sz="2900" b="1" dirty="0" smtClean="0">
                <a:latin typeface="Garamond" panose="02020404030301010803" pitchFamily="18" charset="0"/>
              </a:rPr>
              <a:t>Product </a:t>
            </a:r>
            <a:r>
              <a:rPr lang="fr-CA" sz="2900" b="1" dirty="0" err="1">
                <a:latin typeface="Garamond" panose="02020404030301010803" pitchFamily="18" charset="0"/>
              </a:rPr>
              <a:t>Owner</a:t>
            </a:r>
            <a:r>
              <a:rPr lang="fr-CA" sz="2900" dirty="0">
                <a:latin typeface="Garamond" panose="02020404030301010803" pitchFamily="18" charset="0"/>
              </a:rPr>
              <a:t> : </a:t>
            </a:r>
            <a:r>
              <a:rPr lang="fr-CA" sz="2900" dirty="0" err="1">
                <a:latin typeface="Garamond" panose="02020404030301010803" pitchFamily="18" charset="0"/>
              </a:rPr>
              <a:t>représentantE</a:t>
            </a:r>
            <a:r>
              <a:rPr lang="fr-CA" sz="2900" dirty="0">
                <a:latin typeface="Garamond" panose="02020404030301010803" pitchFamily="18" charset="0"/>
              </a:rPr>
              <a:t> des </a:t>
            </a:r>
            <a:r>
              <a:rPr lang="fr-CA" sz="2900" dirty="0" err="1">
                <a:latin typeface="Garamond" panose="02020404030301010803" pitchFamily="18" charset="0"/>
              </a:rPr>
              <a:t>clientEs</a:t>
            </a:r>
            <a:r>
              <a:rPr lang="fr-CA" sz="2900" dirty="0" smtClean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900" dirty="0" smtClean="0">
                <a:latin typeface="Garamond" panose="02020404030301010803" pitchFamily="18" charset="0"/>
              </a:rPr>
              <a:t>Définit le contenu du logiciel et la gestion des priorités</a:t>
            </a:r>
            <a:endParaRPr lang="fr-CA" sz="2900" dirty="0">
              <a:latin typeface="Garamond" panose="02020404030301010803" pitchFamily="18" charset="0"/>
            </a:endParaRPr>
          </a:p>
          <a:p>
            <a:pPr lvl="1"/>
            <a:r>
              <a:rPr lang="fr-CA" sz="2900" dirty="0">
                <a:latin typeface="Garamond" panose="02020404030301010803" pitchFamily="18" charset="0"/>
              </a:rPr>
              <a:t>Itérations rapides → il faut des rétroactions fréquentes afin de mettre à jour le « </a:t>
            </a:r>
            <a:r>
              <a:rPr lang="fr-CA" sz="2900" dirty="0" err="1">
                <a:latin typeface="Garamond" panose="02020404030301010803" pitchFamily="18" charset="0"/>
              </a:rPr>
              <a:t>product</a:t>
            </a:r>
            <a:r>
              <a:rPr lang="fr-CA" sz="2900" dirty="0">
                <a:latin typeface="Garamond" panose="02020404030301010803" pitchFamily="18" charset="0"/>
              </a:rPr>
              <a:t> </a:t>
            </a:r>
            <a:r>
              <a:rPr lang="fr-CA" sz="2900" dirty="0" err="1" smtClean="0">
                <a:latin typeface="Garamond" panose="02020404030301010803" pitchFamily="18" charset="0"/>
              </a:rPr>
              <a:t>backlog</a:t>
            </a:r>
            <a:r>
              <a:rPr lang="fr-CA" sz="2900" dirty="0" smtClean="0">
                <a:latin typeface="Garamond" panose="02020404030301010803" pitchFamily="18" charset="0"/>
              </a:rPr>
              <a:t> » </a:t>
            </a:r>
            <a:r>
              <a:rPr lang="fr-CA" sz="2900" dirty="0">
                <a:latin typeface="Garamond" panose="02020404030301010803" pitchFamily="18" charset="0"/>
              </a:rPr>
              <a:t>qui comprend l’ensemble des besoins du client</a:t>
            </a:r>
          </a:p>
          <a:p>
            <a:pPr lvl="1"/>
            <a:r>
              <a:rPr lang="fr-CA" sz="2900" dirty="0">
                <a:latin typeface="Garamond" panose="02020404030301010803" pitchFamily="18" charset="0"/>
              </a:rPr>
              <a:t>Idéalement, on a les </a:t>
            </a:r>
            <a:r>
              <a:rPr lang="fr-CA" sz="2900" dirty="0" err="1">
                <a:latin typeface="Garamond" panose="02020404030301010803" pitchFamily="18" charset="0"/>
              </a:rPr>
              <a:t>clientEs</a:t>
            </a:r>
            <a:r>
              <a:rPr lang="fr-CA" sz="2900" dirty="0">
                <a:latin typeface="Garamond" panose="02020404030301010803" pitchFamily="18" charset="0"/>
              </a:rPr>
              <a:t>, mais sinon on a des personnes qui connaissent très bien les besoins des </a:t>
            </a:r>
            <a:r>
              <a:rPr lang="fr-CA" sz="2900" dirty="0" err="1">
                <a:latin typeface="Garamond" panose="02020404030301010803" pitchFamily="18" charset="0"/>
              </a:rPr>
              <a:t>clientEs</a:t>
            </a:r>
            <a:r>
              <a:rPr lang="fr-CA" sz="2900" dirty="0">
                <a:latin typeface="Garamond" panose="02020404030301010803" pitchFamily="18" charset="0"/>
              </a:rPr>
              <a:t>. </a:t>
            </a:r>
          </a:p>
          <a:p>
            <a:r>
              <a:rPr lang="fr-CA" sz="2900" b="1" dirty="0" err="1">
                <a:latin typeface="Garamond" panose="02020404030301010803" pitchFamily="18" charset="0"/>
              </a:rPr>
              <a:t>Scrum</a:t>
            </a:r>
            <a:r>
              <a:rPr lang="fr-CA" sz="2900" b="1" dirty="0">
                <a:latin typeface="Garamond" panose="02020404030301010803" pitchFamily="18" charset="0"/>
              </a:rPr>
              <a:t> Master</a:t>
            </a:r>
            <a:r>
              <a:rPr lang="fr-CA" sz="2900" dirty="0">
                <a:latin typeface="Garamond" panose="02020404030301010803" pitchFamily="18" charset="0"/>
              </a:rPr>
              <a:t> : facilitateur/facilitatrice du processus SCRUM.</a:t>
            </a:r>
          </a:p>
          <a:p>
            <a:pPr lvl="1"/>
            <a:r>
              <a:rPr lang="fr-CA" sz="2900" dirty="0" smtClean="0">
                <a:latin typeface="Garamond" panose="02020404030301010803" pitchFamily="18" charset="0"/>
              </a:rPr>
              <a:t>S'assure </a:t>
            </a:r>
            <a:r>
              <a:rPr lang="fr-CA" sz="2900" dirty="0">
                <a:latin typeface="Garamond" panose="02020404030301010803" pitchFamily="18" charset="0"/>
              </a:rPr>
              <a:t>que les étapes sont </a:t>
            </a:r>
            <a:r>
              <a:rPr lang="fr-CA" sz="2900" dirty="0" smtClean="0">
                <a:latin typeface="Garamond" panose="02020404030301010803" pitchFamily="18" charset="0"/>
              </a:rPr>
              <a:t>respectées selon le principe SCRUM</a:t>
            </a:r>
            <a:endParaRPr lang="fr-CA" sz="2900" dirty="0">
              <a:latin typeface="Garamond" panose="02020404030301010803" pitchFamily="18" charset="0"/>
            </a:endParaRPr>
          </a:p>
          <a:p>
            <a:pPr lvl="1"/>
            <a:r>
              <a:rPr lang="fr-CA" sz="2900" dirty="0">
                <a:latin typeface="Garamond" panose="02020404030301010803" pitchFamily="18" charset="0"/>
              </a:rPr>
              <a:t>Pas de « boss » dans une équipe SCRUM → nécessite une équipe disciplinée.</a:t>
            </a:r>
          </a:p>
          <a:p>
            <a:r>
              <a:rPr lang="fr-CA" sz="2900" b="1" dirty="0" smtClean="0">
                <a:latin typeface="Garamond" panose="02020404030301010803" pitchFamily="18" charset="0"/>
              </a:rPr>
              <a:t>L’équipe</a:t>
            </a:r>
            <a:r>
              <a:rPr lang="fr-CA" sz="2900" dirty="0" smtClean="0">
                <a:latin typeface="Garamond" panose="02020404030301010803" pitchFamily="18" charset="0"/>
              </a:rPr>
              <a:t> </a:t>
            </a:r>
            <a:r>
              <a:rPr lang="fr-CA" sz="2900" dirty="0">
                <a:latin typeface="Garamond" panose="02020404030301010803" pitchFamily="18" charset="0"/>
              </a:rPr>
              <a:t>:</a:t>
            </a:r>
          </a:p>
          <a:p>
            <a:pPr lvl="1"/>
            <a:r>
              <a:rPr lang="fr-CA" sz="2900" dirty="0" smtClean="0">
                <a:latin typeface="Garamond" panose="02020404030301010803" pitchFamily="18" charset="0"/>
              </a:rPr>
              <a:t>C’est l’équipe qui réalise le produit</a:t>
            </a:r>
          </a:p>
          <a:p>
            <a:pPr lvl="1"/>
            <a:r>
              <a:rPr lang="fr-CA" sz="2900" dirty="0" smtClean="0">
                <a:latin typeface="Garamond" panose="02020404030301010803" pitchFamily="18" charset="0"/>
              </a:rPr>
              <a:t>Pas </a:t>
            </a:r>
            <a:r>
              <a:rPr lang="fr-CA" sz="2900" dirty="0">
                <a:latin typeface="Garamond" panose="02020404030301010803" pitchFamily="18" charset="0"/>
              </a:rPr>
              <a:t>de gestionnaires officiels → les </a:t>
            </a:r>
            <a:r>
              <a:rPr lang="fr-CA" sz="2900" dirty="0" err="1">
                <a:latin typeface="Garamond" panose="02020404030301010803" pitchFamily="18" charset="0"/>
              </a:rPr>
              <a:t>développeurEs</a:t>
            </a:r>
            <a:r>
              <a:rPr lang="fr-CA" sz="2900" dirty="0">
                <a:latin typeface="Garamond" panose="02020404030301010803" pitchFamily="18" charset="0"/>
              </a:rPr>
              <a:t> doivent être capable d'estimer correctement leurs tâches</a:t>
            </a:r>
            <a:r>
              <a:rPr lang="fr-CA" sz="2900" dirty="0" smtClean="0">
                <a:latin typeface="Garamond" panose="02020404030301010803" pitchFamily="18" charset="0"/>
              </a:rPr>
              <a:t>.</a:t>
            </a:r>
            <a:endParaRPr lang="fr-CA" sz="2900" dirty="0">
              <a:latin typeface="Garamond" panose="02020404030301010803" pitchFamily="18" charset="0"/>
            </a:endParaRPr>
          </a:p>
          <a:p>
            <a:r>
              <a:rPr lang="fr-CA" sz="2900" dirty="0" smtClean="0">
                <a:latin typeface="Garamond" panose="02020404030301010803" pitchFamily="18" charset="0"/>
              </a:rPr>
              <a:t>Dans la pratique, il y a souvent un gestionnaire qui fait le lien entre l'équipe et la direction, mais qui se base sur les estimations de l'équipe. 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9409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1307" y="126124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 avec SCRUM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25389" y="1270000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Le SCRUM ne donne aucun détail sur comment l'itération (le « sprint ») doit être exécuté.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Chaque organisation implémente le SCRUM selon ses besoins.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Ex.: Ajouts d'activités d'inspection de code, utilisation du TDD (tests unitaires écrits avant le code), etc.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Il n'y a pas d'interactions avec les </a:t>
            </a:r>
            <a:r>
              <a:rPr lang="fr-CA" sz="2000" dirty="0" err="1">
                <a:latin typeface="Garamond" panose="02020404030301010803" pitchFamily="18" charset="0"/>
              </a:rPr>
              <a:t>clientEs</a:t>
            </a:r>
            <a:r>
              <a:rPr lang="fr-CA" sz="2000" dirty="0">
                <a:latin typeface="Garamond" panose="02020404030301010803" pitchFamily="18" charset="0"/>
              </a:rPr>
              <a:t> durant l'itération, seulement à la fin d'une itération. 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Par opposition : </a:t>
            </a:r>
            <a:r>
              <a:rPr lang="fr-CA" sz="1800" dirty="0" err="1">
                <a:latin typeface="Garamond" panose="02020404030301010803" pitchFamily="18" charset="0"/>
              </a:rPr>
              <a:t>eXtreme</a:t>
            </a:r>
            <a:r>
              <a:rPr lang="fr-CA" sz="1800" dirty="0">
                <a:latin typeface="Garamond" panose="02020404030301010803" pitchFamily="18" charset="0"/>
              </a:rPr>
              <a:t> </a:t>
            </a:r>
            <a:r>
              <a:rPr lang="fr-CA" sz="1800" dirty="0" err="1">
                <a:latin typeface="Garamond" panose="02020404030301010803" pitchFamily="18" charset="0"/>
              </a:rPr>
              <a:t>Programming</a:t>
            </a:r>
            <a:r>
              <a:rPr lang="fr-CA" sz="1800" dirty="0">
                <a:latin typeface="Garamond" panose="02020404030301010803" pitchFamily="18" charset="0"/>
              </a:rPr>
              <a:t> (XP) demande à ce </a:t>
            </a:r>
            <a:r>
              <a:rPr lang="fr-CA" sz="1800" dirty="0" err="1">
                <a:latin typeface="Garamond" panose="02020404030301010803" pitchFamily="18" charset="0"/>
              </a:rPr>
              <a:t>qu'unE</a:t>
            </a:r>
            <a:r>
              <a:rPr lang="fr-CA" sz="1800" dirty="0">
                <a:latin typeface="Garamond" panose="02020404030301010803" pitchFamily="18" charset="0"/>
              </a:rPr>
              <a:t> </a:t>
            </a:r>
            <a:r>
              <a:rPr lang="fr-CA" sz="1800" dirty="0" err="1">
                <a:latin typeface="Garamond" panose="02020404030301010803" pitchFamily="18" charset="0"/>
              </a:rPr>
              <a:t>clientE</a:t>
            </a:r>
            <a:r>
              <a:rPr lang="fr-CA" sz="1800" dirty="0">
                <a:latin typeface="Garamond" panose="02020404030301010803" pitchFamily="18" charset="0"/>
              </a:rPr>
              <a:t> soit </a:t>
            </a:r>
            <a:r>
              <a:rPr lang="fr-CA" sz="1800" dirty="0" err="1">
                <a:latin typeface="Garamond" panose="02020404030301010803" pitchFamily="18" charset="0"/>
              </a:rPr>
              <a:t>assisE</a:t>
            </a:r>
            <a:r>
              <a:rPr lang="fr-CA" sz="1800" dirty="0">
                <a:latin typeface="Garamond" panose="02020404030301010803" pitchFamily="18" charset="0"/>
              </a:rPr>
              <a:t> à côté des </a:t>
            </a:r>
            <a:r>
              <a:rPr lang="fr-CA" sz="1800" dirty="0" err="1">
                <a:latin typeface="Garamond" panose="02020404030301010803" pitchFamily="18" charset="0"/>
              </a:rPr>
              <a:t>développeurEs</a:t>
            </a:r>
            <a:r>
              <a:rPr lang="fr-CA" sz="1800" dirty="0">
                <a:latin typeface="Garamond" panose="02020404030301010803" pitchFamily="18" charset="0"/>
              </a:rPr>
              <a:t> durant l'ensemble du projet.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07" y="4553488"/>
            <a:ext cx="5220884" cy="230451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091" y="4553488"/>
            <a:ext cx="5044191" cy="249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1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Pratiques Agiles populaires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930400"/>
            <a:ext cx="3411190" cy="388077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Afin d'éliminer le plus de documentation possible, des processus Agiles ont introduit certaines pratiques particulières.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Certaines pratiques sont uniques à l'Agile, mais d'autres ont fini par être appliquées à la plupart des projets modernes.</a:t>
            </a:r>
          </a:p>
          <a:p>
            <a:pPr>
              <a:lnSpc>
                <a:spcPct val="150000"/>
              </a:lnSpc>
            </a:pPr>
            <a:endParaRPr lang="fr-CA" sz="2000" dirty="0"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388" y="775718"/>
            <a:ext cx="3943900" cy="581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7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1830" y="2890344"/>
            <a:ext cx="8596668" cy="1320800"/>
          </a:xfrm>
        </p:spPr>
        <p:txBody>
          <a:bodyPr/>
          <a:lstStyle/>
          <a:p>
            <a:pPr algn="ctr"/>
            <a:r>
              <a:rPr lang="fr-CA" b="1" dirty="0" smtClean="0">
                <a:latin typeface="Garamond" panose="02020404030301010803" pitchFamily="18" charset="0"/>
              </a:rPr>
              <a:t>Mise en Pratique</a:t>
            </a:r>
            <a:endParaRPr lang="fr-CA" b="1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757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327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Exercice sur la méthode SCRUM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7637" y="719959"/>
            <a:ext cx="8596668" cy="3880773"/>
          </a:xfrm>
        </p:spPr>
        <p:txBody>
          <a:bodyPr/>
          <a:lstStyle/>
          <a:p>
            <a:r>
              <a:rPr lang="fr-CA" dirty="0">
                <a:latin typeface="Garamond" panose="02020404030301010803" pitchFamily="18" charset="0"/>
              </a:rPr>
              <a:t>Vous avez fait plusieurs rencontre avec les </a:t>
            </a:r>
            <a:r>
              <a:rPr lang="fr-CA" i="1" dirty="0">
                <a:latin typeface="Garamond" panose="02020404030301010803" pitchFamily="18" charset="0"/>
              </a:rPr>
              <a:t>Product </a:t>
            </a:r>
            <a:r>
              <a:rPr lang="fr-CA" i="1" dirty="0" err="1">
                <a:latin typeface="Garamond" panose="02020404030301010803" pitchFamily="18" charset="0"/>
              </a:rPr>
              <a:t>Owners</a:t>
            </a:r>
            <a:r>
              <a:rPr lang="fr-CA" dirty="0">
                <a:latin typeface="Garamond" panose="02020404030301010803" pitchFamily="18" charset="0"/>
              </a:rPr>
              <a:t> et vous avez rédigé un bon nombre de </a:t>
            </a:r>
            <a:r>
              <a:rPr lang="fr-CA" i="1" dirty="0">
                <a:latin typeface="Garamond" panose="02020404030301010803" pitchFamily="18" charset="0"/>
              </a:rPr>
              <a:t>user stories</a:t>
            </a:r>
            <a:r>
              <a:rPr lang="fr-CA" dirty="0">
                <a:latin typeface="Garamond" panose="02020404030301010803" pitchFamily="18" charset="0"/>
              </a:rPr>
              <a:t>.</a:t>
            </a:r>
          </a:p>
          <a:p>
            <a:r>
              <a:rPr lang="fr-CA" dirty="0">
                <a:latin typeface="Garamond" panose="02020404030301010803" pitchFamily="18" charset="0"/>
              </a:rPr>
              <a:t>Les </a:t>
            </a:r>
            <a:r>
              <a:rPr lang="fr-CA" i="1" dirty="0">
                <a:latin typeface="Garamond" panose="02020404030301010803" pitchFamily="18" charset="0"/>
              </a:rPr>
              <a:t>user stories </a:t>
            </a:r>
            <a:r>
              <a:rPr lang="fr-CA" dirty="0">
                <a:latin typeface="Garamond" panose="02020404030301010803" pitchFamily="18" charset="0"/>
              </a:rPr>
              <a:t>ont </a:t>
            </a:r>
            <a:r>
              <a:rPr lang="fr-CA" b="1" dirty="0">
                <a:latin typeface="Garamond" panose="02020404030301010803" pitchFamily="18" charset="0"/>
              </a:rPr>
              <a:t>été priorisées </a:t>
            </a:r>
            <a:r>
              <a:rPr lang="fr-CA" dirty="0">
                <a:latin typeface="Garamond" panose="02020404030301010803" pitchFamily="18" charset="0"/>
              </a:rPr>
              <a:t>selon leur valeur avec l'aide des </a:t>
            </a:r>
            <a:r>
              <a:rPr lang="fr-CA" i="1" dirty="0">
                <a:latin typeface="Garamond" panose="02020404030301010803" pitchFamily="18" charset="0"/>
              </a:rPr>
              <a:t>Product </a:t>
            </a:r>
            <a:r>
              <a:rPr lang="fr-CA" i="1" dirty="0" err="1">
                <a:latin typeface="Garamond" panose="02020404030301010803" pitchFamily="18" charset="0"/>
              </a:rPr>
              <a:t>Owners</a:t>
            </a:r>
            <a:r>
              <a:rPr lang="fr-CA" dirty="0">
                <a:latin typeface="Garamond" panose="02020404030301010803" pitchFamily="18" charset="0"/>
              </a:rPr>
              <a:t> suivant la méthode </a:t>
            </a:r>
            <a:r>
              <a:rPr lang="fr-CA" i="1" dirty="0">
                <a:latin typeface="Garamond" panose="02020404030301010803" pitchFamily="18" charset="0"/>
              </a:rPr>
              <a:t>Planning Poker</a:t>
            </a:r>
            <a:r>
              <a:rPr lang="fr-CA" dirty="0">
                <a:latin typeface="Garamond" panose="02020404030301010803" pitchFamily="18" charset="0"/>
              </a:rPr>
              <a:t>.</a:t>
            </a:r>
          </a:p>
          <a:p>
            <a:r>
              <a:rPr lang="fr-CA" dirty="0">
                <a:latin typeface="Garamond" panose="02020404030301010803" pitchFamily="18" charset="0"/>
              </a:rPr>
              <a:t>Par la suite, les </a:t>
            </a:r>
            <a:r>
              <a:rPr lang="fr-CA" dirty="0" err="1">
                <a:latin typeface="Garamond" panose="02020404030301010803" pitchFamily="18" charset="0"/>
              </a:rPr>
              <a:t>développeurEs</a:t>
            </a:r>
            <a:r>
              <a:rPr lang="fr-CA" dirty="0">
                <a:latin typeface="Garamond" panose="02020404030301010803" pitchFamily="18" charset="0"/>
              </a:rPr>
              <a:t> se sont </a:t>
            </a:r>
            <a:r>
              <a:rPr lang="fr-CA" dirty="0" err="1">
                <a:latin typeface="Garamond" panose="02020404030301010803" pitchFamily="18" charset="0"/>
              </a:rPr>
              <a:t>rencontréEs</a:t>
            </a:r>
            <a:r>
              <a:rPr lang="fr-CA" dirty="0">
                <a:latin typeface="Garamond" panose="02020404030301010803" pitchFamily="18" charset="0"/>
              </a:rPr>
              <a:t> afin d'estimer l'effort requis pour ces mêmes </a:t>
            </a:r>
            <a:r>
              <a:rPr lang="fr-CA" i="1" dirty="0">
                <a:latin typeface="Garamond" panose="02020404030301010803" pitchFamily="18" charset="0"/>
              </a:rPr>
              <a:t>user stories.</a:t>
            </a:r>
            <a:endParaRPr lang="fr-CA" dirty="0">
              <a:latin typeface="Garamond" panose="02020404030301010803" pitchFamily="18" charset="0"/>
            </a:endParaRPr>
          </a:p>
          <a:p>
            <a:r>
              <a:rPr lang="fr-CA" dirty="0">
                <a:latin typeface="Garamond" panose="02020404030301010803" pitchFamily="18" charset="0"/>
              </a:rPr>
              <a:t>Votre équipe utilise cependant une approche traditionnelle pour l'estimation de l'effort requis. L'estimation représente l'effort requis pour une seule personne. </a:t>
            </a:r>
          </a:p>
          <a:p>
            <a:r>
              <a:rPr lang="fr-CA" dirty="0">
                <a:latin typeface="Garamond" panose="02020404030301010803" pitchFamily="18" charset="0"/>
              </a:rPr>
              <a:t>Votre équipe de 2 personnes font des itérations de 3 semaines. Quel sera le contenu de la prochaine itération ? </a:t>
            </a:r>
          </a:p>
          <a:p>
            <a:endParaRPr lang="fr-CA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60" y="4061582"/>
            <a:ext cx="6346935" cy="25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9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2838" y="73572"/>
            <a:ext cx="8596668" cy="1320800"/>
          </a:xfrm>
        </p:spPr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Solution</a:t>
            </a: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0" y="846796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On suppose des semaines de 35 heures, donc on travaille 5 jours par semaine. Avec une équipe de 2, cela veut dire qu'on a :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5 jours/semaine * 2 personnes * 3 semaines = 30 jours*personnes</a:t>
            </a:r>
          </a:p>
          <a:p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93" y="1995266"/>
            <a:ext cx="6368475" cy="469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3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0174" y="0"/>
            <a:ext cx="10989948" cy="1421114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2. Identification des zones potentielles de modifications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9285" y="760714"/>
            <a:ext cx="9340771" cy="6241970"/>
          </a:xfrm>
        </p:spPr>
        <p:txBody>
          <a:bodyPr>
            <a:no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La conception doit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considérer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la maintenance future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du logiciel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et anticiper les endroits qui sont susceptibles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 changer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Exigences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qui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pourraient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changer.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ajout de types de bombes, de types d'ennemis ...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Dépendances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au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matériel (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hardware»).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supporter de nouveaux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modèles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cellulaires.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Entrées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et sorties du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système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interface graphique, format de fichiers, protocoles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 communication.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Fonctionnalités non-standard du langage.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utilisation de librairies externes non-standard (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Qt,mxGraph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CppUnit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etc.).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Zones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conception/construction difficiles.</a:t>
            </a:r>
          </a:p>
          <a:p>
            <a:pPr lvl="2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Hacks »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qu'on voudrait corriger plus tard.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Contraintes spécifiques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au contexte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10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0285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Solution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20285" y="837324"/>
            <a:ext cx="8596668" cy="3880773"/>
          </a:xfrm>
        </p:spPr>
        <p:txBody>
          <a:bodyPr/>
          <a:lstStyle/>
          <a:p>
            <a:r>
              <a:rPr lang="fr-CA" dirty="0">
                <a:latin typeface="Garamond" panose="02020404030301010803" pitchFamily="18" charset="0"/>
              </a:rPr>
              <a:t>Avec les </a:t>
            </a:r>
            <a:r>
              <a:rPr lang="fr-CA" i="1" dirty="0">
                <a:latin typeface="Garamond" panose="02020404030301010803" pitchFamily="18" charset="0"/>
              </a:rPr>
              <a:t>user stories</a:t>
            </a:r>
            <a:r>
              <a:rPr lang="fr-CA" dirty="0">
                <a:latin typeface="Garamond" panose="02020404030301010803" pitchFamily="18" charset="0"/>
              </a:rPr>
              <a:t> en rouge, on arrive avec un total de 30 jours*personnes. Notez qu'on a sauté certaines </a:t>
            </a:r>
            <a:r>
              <a:rPr lang="fr-CA" i="1" dirty="0">
                <a:latin typeface="Garamond" panose="02020404030301010803" pitchFamily="18" charset="0"/>
              </a:rPr>
              <a:t>user stories</a:t>
            </a:r>
            <a:r>
              <a:rPr lang="fr-CA" dirty="0">
                <a:latin typeface="Garamond" panose="02020404030301010803" pitchFamily="18" charset="0"/>
              </a:rPr>
              <a:t> qui ne pouvaient pas entrer dans notre planification.</a:t>
            </a:r>
          </a:p>
          <a:p>
            <a:r>
              <a:rPr lang="fr-CA" dirty="0">
                <a:latin typeface="Garamond" panose="02020404030301010803" pitchFamily="18" charset="0"/>
              </a:rPr>
              <a:t>Avec des itérations de 30 jours*personnes, comment ferons-nous la #9 ?</a:t>
            </a:r>
          </a:p>
          <a:p>
            <a:endParaRPr lang="fr-CA" dirty="0"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87" y="1991979"/>
            <a:ext cx="6044730" cy="456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0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4369" y="84082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Exercice sur la planification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4369" y="941389"/>
            <a:ext cx="8596668" cy="3880773"/>
          </a:xfrm>
        </p:spPr>
        <p:txBody>
          <a:bodyPr/>
          <a:lstStyle/>
          <a:p>
            <a:r>
              <a:rPr lang="fr-CA" dirty="0">
                <a:latin typeface="Garamond" panose="02020404030301010803" pitchFamily="18" charset="0"/>
              </a:rPr>
              <a:t>L'exercice précédent supposait qu'on pouvait implémenter les </a:t>
            </a:r>
            <a:r>
              <a:rPr lang="fr-CA" i="1" dirty="0">
                <a:latin typeface="Garamond" panose="02020404030301010803" pitchFamily="18" charset="0"/>
              </a:rPr>
              <a:t>user stories</a:t>
            </a:r>
            <a:r>
              <a:rPr lang="fr-CA" dirty="0">
                <a:latin typeface="Garamond" panose="02020404030301010803" pitchFamily="18" charset="0"/>
              </a:rPr>
              <a:t> dans n'importe quel ordre ; ce n'est que rarement le cas.</a:t>
            </a:r>
          </a:p>
          <a:p>
            <a:r>
              <a:rPr lang="fr-CA" dirty="0">
                <a:latin typeface="Garamond" panose="02020404030301010803" pitchFamily="18" charset="0"/>
              </a:rPr>
              <a:t>Dans les faits, il y a souvent des dépendances entre les exigences qui nous compliquent la vie ...</a:t>
            </a:r>
          </a:p>
          <a:p>
            <a:r>
              <a:rPr lang="fr-CA" dirty="0">
                <a:latin typeface="Garamond" panose="02020404030301010803" pitchFamily="18" charset="0"/>
              </a:rPr>
              <a:t>Planifiez la prochaine itération du cas suivant, où vous </a:t>
            </a:r>
            <a:r>
              <a:rPr lang="fr-CA" dirty="0" err="1">
                <a:latin typeface="Garamond" panose="02020404030301010803" pitchFamily="18" charset="0"/>
              </a:rPr>
              <a:t>trouvaillez</a:t>
            </a:r>
            <a:r>
              <a:rPr lang="fr-CA" dirty="0">
                <a:latin typeface="Garamond" panose="02020404030301010803" pitchFamily="18" charset="0"/>
              </a:rPr>
              <a:t> pour une équipe qui implémente typiquement 40 points par itération.</a:t>
            </a:r>
          </a:p>
          <a:p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4" y="3275310"/>
            <a:ext cx="1914792" cy="20100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87624" y="5491683"/>
            <a:ext cx="40780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La flèche signifie qu’il faut absolument que la </a:t>
            </a:r>
            <a:r>
              <a:rPr lang="fr-CA" i="1" dirty="0">
                <a:solidFill>
                  <a:prstClr val="black"/>
                </a:solidFill>
                <a:latin typeface="Garamond" panose="02020404030301010803" pitchFamily="18" charset="0"/>
              </a:rPr>
              <a:t>user story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 #18 soit implémentée avant la #15.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285" y="3208245"/>
            <a:ext cx="3605217" cy="3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1333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327" y="189187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Exercice sur la </a:t>
            </a:r>
            <a:r>
              <a:rPr lang="fr-CA" b="1" dirty="0" smtClean="0">
                <a:latin typeface="Garamond" panose="02020404030301010803" pitchFamily="18" charset="0"/>
              </a:rPr>
              <a:t>planification (Solution)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2327" y="1099044"/>
            <a:ext cx="8596668" cy="3880773"/>
          </a:xfrm>
        </p:spPr>
        <p:txBody>
          <a:bodyPr/>
          <a:lstStyle/>
          <a:p>
            <a:r>
              <a:rPr lang="fr-CA" dirty="0">
                <a:latin typeface="Garamond" panose="02020404030301010803" pitchFamily="18" charset="0"/>
              </a:rPr>
              <a:t>Les </a:t>
            </a:r>
            <a:r>
              <a:rPr lang="fr-CA" i="1" dirty="0">
                <a:latin typeface="Garamond" panose="02020404030301010803" pitchFamily="18" charset="0"/>
              </a:rPr>
              <a:t>user story</a:t>
            </a:r>
            <a:r>
              <a:rPr lang="fr-CA" dirty="0">
                <a:latin typeface="Garamond" panose="02020404030301010803" pitchFamily="18" charset="0"/>
              </a:rPr>
              <a:t> en rouge font un total de 36 points.</a:t>
            </a:r>
          </a:p>
          <a:p>
            <a:r>
              <a:rPr lang="fr-CA" dirty="0">
                <a:latin typeface="Garamond" panose="02020404030301010803" pitchFamily="18" charset="0"/>
              </a:rPr>
              <a:t>On ne peut pas faire la #27 avant la #85. Une fois la #85 faite, il n'y a plus assez temps pour faire la #27.</a:t>
            </a:r>
          </a:p>
          <a:p>
            <a:r>
              <a:rPr lang="fr-CA" dirty="0">
                <a:latin typeface="Garamond" panose="02020404030301010803" pitchFamily="18" charset="0"/>
              </a:rPr>
              <a:t>On aurait de l'espace pour faire la #25, mais on ne peut pas la faire avant la #27. Donc ça sera fait dans une prochaine itération.</a:t>
            </a:r>
          </a:p>
          <a:p>
            <a:endParaRPr lang="fr-CA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48" y="2801594"/>
            <a:ext cx="2681763" cy="2560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0111" y="5625093"/>
            <a:ext cx="4498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La flèche signifie qu’il faut absolument que la </a:t>
            </a:r>
            <a:r>
              <a:rPr lang="fr-CA" i="1" dirty="0">
                <a:solidFill>
                  <a:prstClr val="black"/>
                </a:solidFill>
                <a:latin typeface="Garamond" panose="02020404030301010803" pitchFamily="18" charset="0"/>
              </a:rPr>
              <a:t>user story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 #18 soit implémentée avant la #15.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112" y="2801594"/>
            <a:ext cx="3436883" cy="331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5837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Exercice 2 </a:t>
            </a: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7928" y="660400"/>
            <a:ext cx="8913784" cy="4545071"/>
          </a:xfrm>
        </p:spPr>
        <p:txBody>
          <a:bodyPr>
            <a:no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Le producteur de "Duc Atomique </a:t>
            </a:r>
            <a:r>
              <a:rPr lang="fr-CA" sz="2000" dirty="0" err="1">
                <a:latin typeface="Garamond" panose="02020404030301010803" pitchFamily="18" charset="0"/>
              </a:rPr>
              <a:t>Extrème</a:t>
            </a:r>
            <a:r>
              <a:rPr lang="fr-CA" sz="2000" dirty="0">
                <a:latin typeface="Garamond" panose="02020404030301010803" pitchFamily="18" charset="0"/>
              </a:rPr>
              <a:t> Deluxe" (DAED) a finalement décidé de poursuivre le développement de la deuxième version du jeu vidéo (DAED2). L'entreprise a toujours utilisé une approche agile avec des itérations de 3 semaines. Le coût d'une fonctionnalité est estimé en nombre de semaines, tandis que la valeur d'une fonctionnalité est estimée en dollar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Après un brainstorming, on détermine les fonctionnalités suivantes: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CA" sz="1800" dirty="0">
                <a:latin typeface="Garamond" panose="02020404030301010803" pitchFamily="18" charset="0"/>
              </a:rPr>
              <a:t>Développement d'un moteur d'intelligence artificielle (3 semaines; 10 000 CAD)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CA" sz="1800" dirty="0">
                <a:latin typeface="Garamond" panose="02020404030301010803" pitchFamily="18" charset="0"/>
              </a:rPr>
              <a:t>Conversion des principaux modèles 3D de DAED1 dans le bon format pour DAED2 (1 semaine; 5</a:t>
            </a:r>
            <a:r>
              <a:rPr lang="fr-CA" sz="1800" dirty="0" smtClean="0">
                <a:latin typeface="Garamond" panose="02020404030301010803" pitchFamily="18" charset="0"/>
              </a:rPr>
              <a:t>000 </a:t>
            </a:r>
            <a:r>
              <a:rPr lang="fr-CA" sz="1800" dirty="0">
                <a:latin typeface="Garamond" panose="02020404030301010803" pitchFamily="18" charset="0"/>
              </a:rPr>
              <a:t>CAD)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CA" sz="1800" dirty="0">
                <a:latin typeface="Garamond" panose="02020404030301010803" pitchFamily="18" charset="0"/>
              </a:rPr>
              <a:t>Conception et réalisation des artéfacts visuels pour la démo officielle de DAED2, c.-à-d. des bâtiments, des armes et des paysages (2 semaines; 10 000 CAD)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CA" sz="1800" dirty="0">
                <a:latin typeface="Garamond" panose="02020404030301010803" pitchFamily="18" charset="0"/>
              </a:rPr>
              <a:t>Adaptation du moteur de jeu de DAED1 aux besoins de DAED2 (2 semaines; 20 000CAD)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CA" sz="1800" dirty="0">
                <a:latin typeface="Garamond" panose="02020404030301010803" pitchFamily="18" charset="0"/>
              </a:rPr>
              <a:t>Développement d'un moteur de physique (2 semaines; 7500CAD)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CA" sz="1800" dirty="0">
                <a:latin typeface="Garamond" panose="02020404030301010803" pitchFamily="18" charset="0"/>
              </a:rPr>
              <a:t>Concevoir un scénario convaincant (1 semaine; 2500CAD)</a:t>
            </a:r>
          </a:p>
          <a:p>
            <a:pPr marL="857250" lvl="1" indent="-457200">
              <a:buFont typeface="+mj-lt"/>
              <a:buAutoNum type="arabicPeriod"/>
            </a:pPr>
            <a:r>
              <a:rPr lang="fr-CA" sz="1800" dirty="0">
                <a:latin typeface="Garamond" panose="02020404030301010803" pitchFamily="18" charset="0"/>
              </a:rPr>
              <a:t>Restructuration du code source (durée variable; 1000CAD par semaine)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45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0861" y="0"/>
            <a:ext cx="8596668" cy="1320800"/>
          </a:xfrm>
        </p:spPr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Exercice 2 (Suite)</a:t>
            </a: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30969" y="1320800"/>
            <a:ext cx="11320703" cy="3880773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Dans le tableau ci-dessous, choisissez pour chacune des premières 12 semaines de développement quelle fonctionnalité sera </a:t>
            </a:r>
            <a:r>
              <a:rPr lang="fr-CA" sz="2000" dirty="0" smtClean="0">
                <a:latin typeface="Garamond" panose="02020404030301010803" pitchFamily="18" charset="0"/>
              </a:rPr>
              <a:t>développée, </a:t>
            </a:r>
            <a:r>
              <a:rPr lang="fr-CA" sz="2000" dirty="0">
                <a:latin typeface="Garamond" panose="02020404030301010803" pitchFamily="18" charset="0"/>
              </a:rPr>
              <a:t>sachant que l'approche agile utilisée vise </a:t>
            </a:r>
            <a:r>
              <a:rPr lang="fr-CA" sz="2000" b="1" dirty="0">
                <a:latin typeface="Garamond" panose="02020404030301010803" pitchFamily="18" charset="0"/>
              </a:rPr>
              <a:t>à maximiser les revenus </a:t>
            </a:r>
            <a:r>
              <a:rPr lang="fr-CA" sz="2000" dirty="0">
                <a:latin typeface="Garamond" panose="02020404030301010803" pitchFamily="18" charset="0"/>
              </a:rPr>
              <a:t>du logiciel </a:t>
            </a:r>
            <a:r>
              <a:rPr lang="fr-CA" sz="2000" dirty="0" smtClean="0">
                <a:latin typeface="Garamond" panose="02020404030301010803" pitchFamily="18" charset="0"/>
              </a:rPr>
              <a:t>produit.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Si plusieurs fonctionnalités seraient développées dans une certaine itération, choisissez d'abord la fonctionnalité qui prend le plus de temps.</a:t>
            </a:r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/>
          </p:nvPr>
        </p:nvGraphicFramePr>
        <p:xfrm>
          <a:off x="441804" y="3365885"/>
          <a:ext cx="10967532" cy="2973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501">
                  <a:extLst>
                    <a:ext uri="{9D8B030D-6E8A-4147-A177-3AD203B41FA5}">
                      <a16:colId xmlns:a16="http://schemas.microsoft.com/office/drawing/2014/main" val="2904503314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41924558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851021645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3913213796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3312343640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3581159898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531953818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343610042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2974943073"/>
                    </a:ext>
                  </a:extLst>
                </a:gridCol>
                <a:gridCol w="1252263">
                  <a:extLst>
                    <a:ext uri="{9D8B030D-6E8A-4147-A177-3AD203B41FA5}">
                      <a16:colId xmlns:a16="http://schemas.microsoft.com/office/drawing/2014/main" val="377902721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18373682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937697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Sem8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Sem9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Sem10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sem11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sem12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70846"/>
                  </a:ext>
                </a:extLst>
              </a:tr>
              <a:tr h="378075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83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6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9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6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67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76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17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478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 smtClean="0">
                <a:latin typeface="Garamond" panose="02020404030301010803" pitchFamily="18" charset="0"/>
              </a:rPr>
              <a:t>Exercice 2 (Solution)</a:t>
            </a:r>
            <a:endParaRPr lang="fr-CA" b="1" dirty="0">
              <a:latin typeface="Garamond" panose="02020404030301010803" pitchFamily="18" charset="0"/>
            </a:endParaRP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677863" y="2160588"/>
          <a:ext cx="6447234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078">
                  <a:extLst>
                    <a:ext uri="{9D8B030D-6E8A-4147-A177-3AD203B41FA5}">
                      <a16:colId xmlns:a16="http://schemas.microsoft.com/office/drawing/2014/main" val="394709138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824708974"/>
                    </a:ext>
                  </a:extLst>
                </a:gridCol>
                <a:gridCol w="2149078">
                  <a:extLst>
                    <a:ext uri="{9D8B030D-6E8A-4147-A177-3AD203B41FA5}">
                      <a16:colId xmlns:a16="http://schemas.microsoft.com/office/drawing/2014/main" val="5229539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User Story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Valeur/Sem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Effort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420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3333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3 </a:t>
                      </a:r>
                      <a:r>
                        <a:rPr lang="fr-CA" sz="2000" dirty="0" err="1" smtClean="0">
                          <a:latin typeface="Garamond" panose="02020404030301010803" pitchFamily="18" charset="0"/>
                        </a:rPr>
                        <a:t>sem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011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5000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1 </a:t>
                      </a:r>
                      <a:r>
                        <a:rPr lang="fr-CA" sz="2000" dirty="0" err="1" smtClean="0">
                          <a:latin typeface="Garamond" panose="02020404030301010803" pitchFamily="18" charset="0"/>
                        </a:rPr>
                        <a:t>sem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6406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5000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2 </a:t>
                      </a:r>
                      <a:r>
                        <a:rPr lang="fr-CA" sz="2000" dirty="0" err="1" smtClean="0">
                          <a:latin typeface="Garamond" panose="02020404030301010803" pitchFamily="18" charset="0"/>
                        </a:rPr>
                        <a:t>sem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492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10000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2 </a:t>
                      </a:r>
                      <a:r>
                        <a:rPr lang="fr-CA" sz="2000" dirty="0" err="1" smtClean="0">
                          <a:latin typeface="Garamond" panose="02020404030301010803" pitchFamily="18" charset="0"/>
                        </a:rPr>
                        <a:t>sem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8143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3750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2 </a:t>
                      </a:r>
                      <a:r>
                        <a:rPr lang="fr-CA" sz="2000" dirty="0" err="1" smtClean="0">
                          <a:latin typeface="Garamond" panose="02020404030301010803" pitchFamily="18" charset="0"/>
                        </a:rPr>
                        <a:t>sem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2500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1 </a:t>
                      </a:r>
                      <a:r>
                        <a:rPr lang="fr-CA" sz="2000" dirty="0" err="1" smtClean="0">
                          <a:latin typeface="Garamond" panose="02020404030301010803" pitchFamily="18" charset="0"/>
                        </a:rPr>
                        <a:t>sem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3867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1000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variable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870383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/>
          </p:nvPr>
        </p:nvGraphicFramePr>
        <p:xfrm>
          <a:off x="7125097" y="2160587"/>
          <a:ext cx="2193636" cy="32077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3636">
                  <a:extLst>
                    <a:ext uri="{9D8B030D-6E8A-4147-A177-3AD203B41FA5}">
                      <a16:colId xmlns:a16="http://schemas.microsoft.com/office/drawing/2014/main" val="532850264"/>
                    </a:ext>
                  </a:extLst>
                </a:gridCol>
              </a:tblGrid>
              <a:tr h="382938">
                <a:tc>
                  <a:txBody>
                    <a:bodyPr/>
                    <a:lstStyle/>
                    <a:p>
                      <a:r>
                        <a:rPr lang="fr-CA" sz="2000" dirty="0" smtClean="0">
                          <a:latin typeface="Garamond" panose="02020404030301010803" pitchFamily="18" charset="0"/>
                        </a:rPr>
                        <a:t>Priorité</a:t>
                      </a:r>
                      <a:endParaRPr lang="fr-CA" sz="20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985760"/>
                  </a:ext>
                </a:extLst>
              </a:tr>
              <a:tr h="353482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845239"/>
                  </a:ext>
                </a:extLst>
              </a:tr>
              <a:tr h="383985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4004127"/>
                  </a:ext>
                </a:extLst>
              </a:tr>
              <a:tr h="353482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998518"/>
                  </a:ext>
                </a:extLst>
              </a:tr>
              <a:tr h="441503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329665"/>
                  </a:ext>
                </a:extLst>
              </a:tr>
              <a:tr h="416008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894742"/>
                  </a:ext>
                </a:extLst>
              </a:tr>
              <a:tr h="377501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605945"/>
                  </a:ext>
                </a:extLst>
              </a:tr>
              <a:tr h="461022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30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4090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Exercice 2 (Solution)</a:t>
            </a:r>
            <a:endParaRPr lang="fr-CA" dirty="0"/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/>
          </p:nvPr>
        </p:nvGraphicFramePr>
        <p:xfrm>
          <a:off x="538785" y="2160589"/>
          <a:ext cx="10967532" cy="30572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501">
                  <a:extLst>
                    <a:ext uri="{9D8B030D-6E8A-4147-A177-3AD203B41FA5}">
                      <a16:colId xmlns:a16="http://schemas.microsoft.com/office/drawing/2014/main" val="2904503314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41924558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851021645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3913213796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3312343640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3581159898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531953818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343610042"/>
                    </a:ext>
                  </a:extLst>
                </a:gridCol>
                <a:gridCol w="869501">
                  <a:extLst>
                    <a:ext uri="{9D8B030D-6E8A-4147-A177-3AD203B41FA5}">
                      <a16:colId xmlns:a16="http://schemas.microsoft.com/office/drawing/2014/main" val="2974943073"/>
                    </a:ext>
                  </a:extLst>
                </a:gridCol>
                <a:gridCol w="1252263">
                  <a:extLst>
                    <a:ext uri="{9D8B030D-6E8A-4147-A177-3AD203B41FA5}">
                      <a16:colId xmlns:a16="http://schemas.microsoft.com/office/drawing/2014/main" val="3779027219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3183736821"/>
                    </a:ext>
                  </a:extLst>
                </a:gridCol>
                <a:gridCol w="944880">
                  <a:extLst>
                    <a:ext uri="{9D8B030D-6E8A-4147-A177-3AD203B41FA5}">
                      <a16:colId xmlns:a16="http://schemas.microsoft.com/office/drawing/2014/main" val="9376979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Sem8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Sem9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Sem10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sem11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sem12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670846"/>
                  </a:ext>
                </a:extLst>
              </a:tr>
              <a:tr h="378075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1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837373"/>
                  </a:ext>
                </a:extLst>
              </a:tr>
              <a:tr h="454182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2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162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3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295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4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69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5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674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6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766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smtClean="0">
                          <a:solidFill>
                            <a:srgbClr val="FF0000"/>
                          </a:solidFill>
                          <a:latin typeface="Garamond" panose="02020404030301010803" pitchFamily="18" charset="0"/>
                        </a:rPr>
                        <a:t>7</a:t>
                      </a:r>
                      <a:endParaRPr lang="fr-CA" dirty="0">
                        <a:solidFill>
                          <a:srgbClr val="FF0000"/>
                        </a:solidFill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177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72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Minimisation du couplage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1551009"/>
            <a:ext cx="9288469" cy="4490354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Plus il y a de relations entre deux classes, et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plus il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est difficile de 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détacher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→ perte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 flexibilité.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Critères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du couplage :</a:t>
            </a:r>
          </a:p>
          <a:p>
            <a:pPr lvl="1"/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Taille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du couplage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= nombre de connexions.</a:t>
            </a:r>
          </a:p>
          <a:p>
            <a:pPr lvl="1"/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Visibilit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=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quel point 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dépendance est explicite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Un objet qui a une composition avec une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autre → dépendance forte.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Un objet qui appelle une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méthode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d'un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autre objet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sans modifier ses variables membres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→ dépendance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faible.</a:t>
            </a:r>
          </a:p>
          <a:p>
            <a:pPr lvl="1"/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Flexibilit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=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quel point il serait facile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modifier 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connexions.</a:t>
            </a:r>
          </a:p>
        </p:txBody>
      </p:sp>
    </p:spTree>
    <p:extLst>
      <p:ext uri="{BB962C8B-B14F-4D97-AF65-F5344CB8AC3E}">
        <p14:creationId xmlns:p14="http://schemas.microsoft.com/office/powerpoint/2010/main" val="205071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Minimisation du couplage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28154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Types de couplage entre objet 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et objet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B :</a:t>
            </a:r>
          </a:p>
          <a:p>
            <a:pPr lvl="1"/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Couplage donnée-paramètre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simple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 lvl="3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Ex.: A passe des données simple «B»</a:t>
            </a:r>
          </a:p>
        </p:txBody>
      </p:sp>
      <p:sp>
        <p:nvSpPr>
          <p:cNvPr id="4" name="Rectangle 3"/>
          <p:cNvSpPr/>
          <p:nvPr/>
        </p:nvSpPr>
        <p:spPr>
          <a:xfrm>
            <a:off x="1323372" y="2923604"/>
            <a:ext cx="6096000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class A </a:t>
            </a:r>
            <a:endParaRPr lang="fr-FR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{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fr-CA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mr-IN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= 5;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public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ajuster(B b) {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b.calculer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&gt;x);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23372" y="576261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Couplage relativement minimal. Si B change,</a:t>
            </a:r>
          </a:p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l’impact sur A ne devrait pas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trop important.</a:t>
            </a:r>
          </a:p>
        </p:txBody>
      </p:sp>
    </p:spTree>
    <p:extLst>
      <p:ext uri="{BB962C8B-B14F-4D97-AF65-F5344CB8AC3E}">
        <p14:creationId xmlns:p14="http://schemas.microsoft.com/office/powerpoint/2010/main" val="409496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Minimisation du couplage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7332" y="1674453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Types de couplage entre objet 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et objet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B :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Couplage objet simple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 lvl="2"/>
            <a:r>
              <a:rPr lang="pt-B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pt-BR" sz="2000" dirty="0">
                <a:latin typeface="Garamond" charset="0"/>
                <a:ea typeface="Garamond" charset="0"/>
                <a:cs typeface="Garamond" charset="0"/>
              </a:rPr>
              <a:t>Ex.: A </a:t>
            </a:r>
            <a:r>
              <a:rPr lang="pt-BR" sz="2000" dirty="0" err="1" smtClean="0">
                <a:latin typeface="Garamond" charset="0"/>
                <a:ea typeface="Garamond" charset="0"/>
                <a:cs typeface="Garamond" charset="0"/>
              </a:rPr>
              <a:t>crée</a:t>
            </a:r>
            <a:r>
              <a:rPr lang="pt-B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pt-BR" sz="2000" dirty="0">
                <a:latin typeface="Garamond" charset="0"/>
                <a:ea typeface="Garamond" charset="0"/>
                <a:cs typeface="Garamond" charset="0"/>
              </a:rPr>
              <a:t>B.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10979" y="3021296"/>
            <a:ext cx="6096000" cy="313932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class A {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fr-CA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mr-IN" dirty="0" err="1" smtClean="0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public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A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{b = new B()}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void 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ajuster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 </a:t>
            </a:r>
            <a:endParaRPr lang="en-US" dirty="0" smtClean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{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	this-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&gt;b-&gt;</a:t>
            </a:r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calculer</a:t>
            </a:r>
            <a:r>
              <a:rPr lang="en-US" dirty="0">
                <a:latin typeface="Courier New" charset="0"/>
                <a:ea typeface="Courier New" charset="0"/>
                <a:cs typeface="Courier New" charset="0"/>
              </a:rPr>
              <a:t>();</a:t>
            </a:r>
          </a:p>
          <a:p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		}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fr-CA" dirty="0" smtClean="0">
                <a:latin typeface="Courier New" charset="0"/>
                <a:ea typeface="Courier New" charset="0"/>
                <a:cs typeface="Courier New" charset="0"/>
              </a:rPr>
              <a:t>	  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~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delete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b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;}</a:t>
            </a:r>
          </a:p>
          <a:p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10979" y="621166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Couplage plus important. Une modification de B</a:t>
            </a:r>
          </a:p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 des chances de forcer une modification de A.</a:t>
            </a:r>
          </a:p>
        </p:txBody>
      </p:sp>
    </p:spTree>
    <p:extLst>
      <p:ext uri="{BB962C8B-B14F-4D97-AF65-F5344CB8AC3E}">
        <p14:creationId xmlns:p14="http://schemas.microsoft.com/office/powerpoint/2010/main" val="3258827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Planification de la conception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0530" y="1783552"/>
            <a:ext cx="6182769" cy="4639473"/>
          </a:xfrm>
          <a:prstGeom prst="rect">
            <a:avLst/>
          </a:prstGeom>
        </p:spPr>
      </p:pic>
      <p:sp>
        <p:nvSpPr>
          <p:cNvPr id="6" name="Rectangle à coins arrondis 5"/>
          <p:cNvSpPr/>
          <p:nvPr/>
        </p:nvSpPr>
        <p:spPr>
          <a:xfrm>
            <a:off x="7607300" y="2438400"/>
            <a:ext cx="723900" cy="6604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66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0565" y="148042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Minimisation du couplage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0565" y="1004773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Types de couplage entre objet A et objet B :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Couplage </a:t>
            </a:r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objet-paramètre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A passe un objet complexe C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l'objet B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1539433" y="2459504"/>
            <a:ext cx="4556567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class A {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fr-CA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*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public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fr-CA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mr-IN" dirty="0" err="1" smtClean="0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=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new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C();}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ajuster(B b) {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b.calculer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(c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);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fr-CA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~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A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() {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delete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c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;}</a:t>
            </a:r>
          </a:p>
          <a:p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11169" y="5617937"/>
            <a:ext cx="93407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Couplage important. Une modification de B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pourrait forcer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une modification de 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et C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 </a:t>
            </a:r>
            <a:endParaRPr lang="fr-FR" sz="2000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Une modification de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 pourrait forcer une modification de A et B ...</a:t>
            </a:r>
          </a:p>
        </p:txBody>
      </p:sp>
    </p:spTree>
    <p:extLst>
      <p:ext uri="{BB962C8B-B14F-4D97-AF65-F5344CB8AC3E}">
        <p14:creationId xmlns:p14="http://schemas.microsoft.com/office/powerpoint/2010/main" val="186894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9071" y="135038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Minimisation du couplage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6311" y="1118868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Types de couplage entre objet A et objet B :</a:t>
            </a:r>
          </a:p>
          <a:p>
            <a:pPr lvl="1"/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Couplage sémantique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Violation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d'encapsulation.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A doit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connaître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fonctionnement interne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B.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6601" y="3059254"/>
            <a:ext cx="6096000" cy="25853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class A {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private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fr-CA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mr-IN" dirty="0" err="1" smtClean="0">
                <a:latin typeface="Courier New" charset="0"/>
                <a:ea typeface="Courier New" charset="0"/>
                <a:cs typeface="Courier New" charset="0"/>
              </a:rPr>
              <a:t>int</a:t>
            </a:r>
            <a:r>
              <a:rPr lang="mr-IN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mr-IN" dirty="0" err="1">
                <a:latin typeface="Courier New" charset="0"/>
                <a:ea typeface="Courier New" charset="0"/>
                <a:cs typeface="Courier New" charset="0"/>
              </a:rPr>
              <a:t>x</a:t>
            </a:r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 = 5;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public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void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ajuster(B b) {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b.init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(); // ne pas enlever !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		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b.calculer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this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&gt;x);</a:t>
            </a:r>
          </a:p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}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  <a:p>
            <a:r>
              <a:rPr lang="mr-IN" dirty="0">
                <a:latin typeface="Courier New" charset="0"/>
                <a:ea typeface="Courier New" charset="0"/>
                <a:cs typeface="Courier New" charset="0"/>
              </a:rPr>
              <a:t>};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64647" y="5983471"/>
            <a:ext cx="26019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éviter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plus possible !</a:t>
            </a:r>
          </a:p>
        </p:txBody>
      </p:sp>
    </p:spTree>
    <p:extLst>
      <p:ext uri="{BB962C8B-B14F-4D97-AF65-F5344CB8AC3E}">
        <p14:creationId xmlns:p14="http://schemas.microsoft.com/office/powerpoint/2010/main" val="426383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Minimisation du couplage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9427365" cy="388077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Danger du couplage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sémantique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couplage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difficile à détecter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Exemples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couplages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sémantiques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entre objet 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et objet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B :</a:t>
            </a:r>
          </a:p>
          <a:p>
            <a:pPr lvl="2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Ex.: A modifie une variable globale, qui est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utilis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par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la suite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par B.</a:t>
            </a:r>
          </a:p>
          <a:p>
            <a:pPr lvl="2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A.initialize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() doit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 exécut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avant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A.operation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().</a:t>
            </a:r>
          </a:p>
          <a:p>
            <a:pPr lvl="2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A initialise partiellement l'objet C, qui est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ensuite pass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paramètre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59252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4. Utilisation de patrons de conception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design patterns»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sont des solutions de bas niveau permettant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 résoudre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problèmes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communs.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Exemples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Patron «Façade»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Cacher plusieurs classes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derrière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une interface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cohérente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Patron «Singleton»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Ne permettre qu'une seule instance (objet) d'une classe.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Patron «Observer»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Synchroniser et envoyer des notifications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«des objets»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96993" y="494570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974694" y="5127585"/>
            <a:ext cx="49586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Regardez le documents </a:t>
            </a:r>
            <a:r>
              <a:rPr lang="fr-FR" b="1" dirty="0" err="1" smtClean="0">
                <a:latin typeface="Garamond" charset="0"/>
                <a:ea typeface="Garamond" charset="0"/>
                <a:cs typeface="Garamond" charset="0"/>
              </a:rPr>
              <a:t>PatronsConception.docx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21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4. Utilisation de patrons de conception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51303"/>
            <a:ext cx="8596668" cy="3880773"/>
          </a:xfrm>
        </p:spPr>
        <p:txBody>
          <a:bodyPr>
            <a:noAutofit/>
          </a:bodyPr>
          <a:lstStyle/>
          <a:p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Avantages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: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Réduction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complexit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en fournissant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des abstractions déj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faites.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Facilite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la communication en utilisant des patrons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bien connus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dans l'industrie.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Réutilisation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→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réduction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risques d'erreur.</a:t>
            </a:r>
          </a:p>
          <a:p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Inconvénients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Pas de consensus sur certains patrons →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certains sont considérés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comme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néfastes ...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patrons varient selon 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possibilités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langages →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peu de patrons applicables dans tous 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langages.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Pattern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Poisoning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tendance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vouloir mettre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des patrons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partout → plusieurs patrons sont complexes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et ne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devraient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 utilisés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 lorsque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vraiment nécessaires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70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01577" y="2458134"/>
            <a:ext cx="8596668" cy="1320800"/>
          </a:xfrm>
        </p:spPr>
        <p:txBody>
          <a:bodyPr/>
          <a:lstStyle/>
          <a:p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Qualité de la conception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6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376489" cy="1320800"/>
          </a:xfrm>
        </p:spPr>
        <p:txBody>
          <a:bodyPr/>
          <a:lstStyle/>
          <a:p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Caractéristiques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d’une bonne conception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768859" y="1703028"/>
            <a:ext cx="198484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1.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Complexité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     minimale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5120" y="2621514"/>
            <a:ext cx="152400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2.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Facilité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de</a:t>
            </a:r>
          </a:p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maintenance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677333" y="3662607"/>
            <a:ext cx="2426825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Cohésion élevée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/</a:t>
            </a:r>
          </a:p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couplage faible</a:t>
            </a:r>
          </a:p>
        </p:txBody>
      </p:sp>
      <p:sp>
        <p:nvSpPr>
          <p:cNvPr id="7" name="Rectangle 6"/>
          <p:cNvSpPr/>
          <p:nvPr/>
        </p:nvSpPr>
        <p:spPr>
          <a:xfrm>
            <a:off x="705120" y="4630720"/>
            <a:ext cx="166103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4.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Extensibilit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</a:p>
        </p:txBody>
      </p:sp>
      <p:sp>
        <p:nvSpPr>
          <p:cNvPr id="8" name="Rectangle 7"/>
          <p:cNvSpPr/>
          <p:nvPr/>
        </p:nvSpPr>
        <p:spPr>
          <a:xfrm>
            <a:off x="677333" y="5355718"/>
            <a:ext cx="177369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5.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Réutilisabilité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3605615" y="1738302"/>
            <a:ext cx="143552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6.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Portabilit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05615" y="2644425"/>
            <a:ext cx="187583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7.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Dépouillement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05615" y="3612502"/>
            <a:ext cx="171072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8. Stratification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05615" y="4492220"/>
            <a:ext cx="2600446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9. Fan-in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élevé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/ </a:t>
            </a:r>
            <a:r>
              <a:rPr lang="fr-FR" b="1" dirty="0" err="1">
                <a:latin typeface="Garamond" charset="0"/>
                <a:ea typeface="Garamond" charset="0"/>
                <a:cs typeface="Garamond" charset="0"/>
              </a:rPr>
              <a:t>Fanout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faible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05615" y="5460297"/>
            <a:ext cx="2510983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10. Techniques</a:t>
            </a:r>
          </a:p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standards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100075" y="6254452"/>
            <a:ext cx="150554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Etc. Etc. Etc.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974606" y="5414130"/>
            <a:ext cx="363625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fr-FR" dirty="0">
                <a:latin typeface="Garamond" charset="0"/>
                <a:ea typeface="Garamond" charset="0"/>
                <a:cs typeface="Garamond" charset="0"/>
              </a:rPr>
              <a:t>Source: . Tout sur le code ., section 5.2</a:t>
            </a:r>
          </a:p>
        </p:txBody>
      </p:sp>
    </p:spTree>
    <p:extLst>
      <p:ext uri="{BB962C8B-B14F-4D97-AF65-F5344CB8AC3E}">
        <p14:creationId xmlns:p14="http://schemas.microsoft.com/office/powerpoint/2010/main" val="58127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1.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Complexit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minimale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0013" y="1709176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La conception doit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plus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facile à comprendre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que possible.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Chaque élément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devrait se concentrer sur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une seule responsabilit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 seul aspect.</a:t>
            </a:r>
          </a:p>
          <a:p>
            <a:pPr lvl="2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Single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Responsibility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Principle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3"/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Paquetage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qui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se 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limite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l'interface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graphique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,</a:t>
            </a:r>
          </a:p>
          <a:p>
            <a:pPr lvl="3"/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Classe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qui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se limite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l'interface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graphique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gestion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des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fichiers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,</a:t>
            </a:r>
          </a:p>
          <a:p>
            <a:pPr lvl="3"/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Méthode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qui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se limite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sauvegarder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un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fichier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éviter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les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éléments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fourre-tout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(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swiss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army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knife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) </a:t>
            </a:r>
            <a:r>
              <a:rPr lang="ro-RO" sz="2000" dirty="0" err="1" smtClean="0">
                <a:latin typeface="Garamond" charset="0"/>
                <a:ea typeface="Garamond" charset="0"/>
                <a:cs typeface="Garamond" charset="0"/>
              </a:rPr>
              <a:t>qui</a:t>
            </a:r>
            <a:r>
              <a:rPr lang="ro-RO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essaient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de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tout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ro-RO" sz="2000" dirty="0" err="1">
                <a:latin typeface="Garamond" charset="0"/>
                <a:ea typeface="Garamond" charset="0"/>
                <a:cs typeface="Garamond" charset="0"/>
              </a:rPr>
              <a:t>faire</a:t>
            </a:r>
            <a:r>
              <a:rPr lang="ro-RO" sz="2000" dirty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40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2.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Facilit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de maintenance (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maintenabilit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)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94077"/>
            <a:ext cx="8596668" cy="4247286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Facile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tester afin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détecter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l'origine de bogues.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Ex.: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Prévoir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fonctionnalités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d'historique (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logging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, journal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) d'erreurs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détectées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Prévoir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méthodes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get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/set pour les tests.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Facile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comprendre lorsqu'il faut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régler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bogues.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Présence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commentaires.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Facile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modifier lorsqu'il faut ajouter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des fonctionnalités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Réfléchir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aux endroits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ou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il est plus probable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faire des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modifications → Ex.: interface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0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72220" y="146612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3.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Cohésion élevée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/ couplage faible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61588" y="979971"/>
            <a:ext cx="8596668" cy="3880773"/>
          </a:xfrm>
        </p:spPr>
        <p:txBody>
          <a:bodyPr>
            <a:noAutofit/>
          </a:bodyPr>
          <a:lstStyle/>
          <a:p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Cohésion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 lvl="1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éléments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au sein d'une classe (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méthodes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attributs) devraient être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fortement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liés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entre eux.</a:t>
            </a:r>
          </a:p>
          <a:p>
            <a:pPr lvl="1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classes au sein d'un paquetage ne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devraient communiquer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qu'entre elles.</a:t>
            </a:r>
          </a:p>
          <a:p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Couplage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classes devraient minimiser 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nombre d'interconnexions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entre elles.</a:t>
            </a:r>
          </a:p>
          <a:p>
            <a:pPr lvl="1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La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communication entre paquetages devrait se faire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selon un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nombre d'interfaces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limitées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Pourquoi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?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Encapsulation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éléments extérieurs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ne devraient pas avoir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accès au fonctionnement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interne d'un paquetage, d'une classe.</a:t>
            </a:r>
          </a:p>
          <a:p>
            <a:pPr lvl="1"/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Plus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nombre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d'accès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est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limité,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plus l'objet est facile 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comprendre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moins il y a de chance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l'utiliser incorrectement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77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985" y="469900"/>
            <a:ext cx="9749366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Transformer l’architecture haut-niveau en conception bas-niveau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9159" y="1790700"/>
            <a:ext cx="9173017" cy="4951411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Supposons qu'on a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Un document de vision qui présente les besoins des </a:t>
            </a:r>
            <a:r>
              <a:rPr lang="fr-CA" sz="2000" dirty="0" err="1">
                <a:latin typeface="Garamond" panose="02020404030301010803" pitchFamily="18" charset="0"/>
              </a:rPr>
              <a:t>clientEs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Des exigences suffisamment bien définies qui définissent la portée du projet.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Une architecture de haut niveau choisie (</a:t>
            </a:r>
            <a:r>
              <a:rPr lang="fr-CA" sz="2000" i="1" dirty="0" err="1">
                <a:latin typeface="Garamond" panose="02020404030301010803" pitchFamily="18" charset="0"/>
              </a:rPr>
              <a:t>three</a:t>
            </a:r>
            <a:r>
              <a:rPr lang="fr-CA" sz="2000" i="1" dirty="0">
                <a:latin typeface="Garamond" panose="02020404030301010803" pitchFamily="18" charset="0"/>
              </a:rPr>
              <a:t> tiers, MVC, </a:t>
            </a:r>
            <a:r>
              <a:rPr lang="fr-CA" sz="2000" dirty="0">
                <a:latin typeface="Garamond" panose="02020404030301010803" pitchFamily="18" charset="0"/>
              </a:rPr>
              <a:t>etc.).</a:t>
            </a:r>
          </a:p>
          <a:p>
            <a:pPr marL="0" indent="0">
              <a:buNone/>
            </a:pPr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Avant d'embarquer dans la conception de bas niveau, il faut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Choisir les </a:t>
            </a:r>
            <a:r>
              <a:rPr lang="fr-CA" sz="2000" b="1" dirty="0">
                <a:latin typeface="Garamond" panose="02020404030301010803" pitchFamily="18" charset="0"/>
              </a:rPr>
              <a:t>technologies</a:t>
            </a:r>
            <a:r>
              <a:rPr lang="fr-CA" sz="2000" dirty="0">
                <a:latin typeface="Garamond" panose="02020404030301010803" pitchFamily="18" charset="0"/>
              </a:rPr>
              <a:t>, les librairies principales du projet.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Choisir un/des </a:t>
            </a:r>
            <a:r>
              <a:rPr lang="fr-CA" sz="2000" b="1" dirty="0">
                <a:latin typeface="Garamond" panose="02020404030301010803" pitchFamily="18" charset="0"/>
              </a:rPr>
              <a:t>langages</a:t>
            </a:r>
            <a:r>
              <a:rPr lang="fr-CA" sz="2000" dirty="0">
                <a:latin typeface="Garamond" panose="02020404030301010803" pitchFamily="18" charset="0"/>
              </a:rPr>
              <a:t> de programmation. 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Établir un </a:t>
            </a:r>
            <a:r>
              <a:rPr lang="fr-CA" sz="2000" b="1" dirty="0">
                <a:latin typeface="Garamond" panose="02020404030301010803" pitchFamily="18" charset="0"/>
              </a:rPr>
              <a:t>guide de programmation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Décider des </a:t>
            </a:r>
            <a:r>
              <a:rPr lang="fr-CA" sz="2000" b="1" dirty="0">
                <a:latin typeface="Garamond" panose="02020404030301010803" pitchFamily="18" charset="0"/>
              </a:rPr>
              <a:t>bonnes pratiques</a:t>
            </a:r>
            <a:r>
              <a:rPr lang="fr-CA" sz="2000" dirty="0">
                <a:latin typeface="Garamond" panose="02020404030301010803" pitchFamily="18" charset="0"/>
              </a:rPr>
              <a:t> (</a:t>
            </a:r>
            <a:r>
              <a:rPr lang="fr-CA" sz="2000" i="1" dirty="0">
                <a:latin typeface="Garamond" panose="02020404030301010803" pitchFamily="18" charset="0"/>
              </a:rPr>
              <a:t>« best practices »</a:t>
            </a:r>
            <a:r>
              <a:rPr lang="fr-CA" sz="2000" dirty="0">
                <a:latin typeface="Garamond" panose="02020404030301010803" pitchFamily="18" charset="0"/>
              </a:rPr>
              <a:t>) appliqués au projet.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22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331807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4.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Extensibilit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477682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Facilité d'améliorer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système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altérant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moins possible la structure de base.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Facilit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changer une partie du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système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sans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devoir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altérer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d'autres parties.</a:t>
            </a:r>
          </a:p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Certaines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architectures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facilitent l'extensibilité.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Architecture par plugiciel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(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plugins», «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add-on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»).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Utile si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l'extensibilit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est importante pour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 logiciel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développer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115" y="4186464"/>
            <a:ext cx="5638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5.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Réutilisabilit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Possibilit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réutiliser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parties (ou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la totalit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)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du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système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dans d'autres projets.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CryEngine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de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Crytek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Gecko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 Mozilla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3225149"/>
            <a:ext cx="3872582" cy="363285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845" y="3120044"/>
            <a:ext cx="3534228" cy="34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6. Fan-in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élev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/ fan-out faible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4737" y="1697602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Fan-in </a:t>
            </a:r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élevé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Avoir beaucoup de classes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qui utilisent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une classe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donnée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classes utilitaires qui peuvent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être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utilisées fréquemment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(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vector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point,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string, </a:t>
            </a:r>
            <a:r>
              <a:rPr lang="mr-IN" sz="2000" dirty="0" err="1" smtClean="0">
                <a:latin typeface="Garamond" charset="0"/>
                <a:ea typeface="Garamond" charset="0"/>
                <a:cs typeface="Garamond" charset="0"/>
              </a:rPr>
              <a:t>etc</a:t>
            </a:r>
            <a:r>
              <a:rPr lang="mr-IN" sz="2000" dirty="0" smtClean="0">
                <a:latin typeface="Garamond" charset="0"/>
                <a:ea typeface="Garamond" charset="0"/>
                <a:cs typeface="Garamond" charset="0"/>
              </a:rPr>
              <a:t>.).</a:t>
            </a:r>
            <a:endParaRPr lang="fr-CA" sz="2000" dirty="0" smtClean="0">
              <a:latin typeface="Garamond" charset="0"/>
              <a:ea typeface="Garamond" charset="0"/>
              <a:cs typeface="Garamond" charset="0"/>
            </a:endParaRPr>
          </a:p>
          <a:p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Fan-out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faible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Une classe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donnée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doit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utiliser un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nombre faible d'autres classes.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Réduit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le couplage et 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complexit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69266" y="4655045"/>
            <a:ext cx="6096000" cy="1015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algn="ctr"/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Facteurs contradictoires !</a:t>
            </a:r>
          </a:p>
          <a:p>
            <a:pPr algn="ctr"/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En conception, il est donc </a:t>
            </a:r>
            <a:r>
              <a:rPr lang="fr-FR" sz="2000" b="1" dirty="0" smtClean="0">
                <a:latin typeface="Garamond" charset="0"/>
                <a:ea typeface="Garamond" charset="0"/>
                <a:cs typeface="Garamond" charset="0"/>
              </a:rPr>
              <a:t>important de </a:t>
            </a:r>
            <a:r>
              <a:rPr lang="fr-FR" sz="2000" b="1" dirty="0">
                <a:latin typeface="Garamond" charset="0"/>
                <a:ea typeface="Garamond" charset="0"/>
                <a:cs typeface="Garamond" charset="0"/>
              </a:rPr>
              <a:t>faire des compromis.</a:t>
            </a:r>
          </a:p>
        </p:txBody>
      </p:sp>
    </p:spTree>
    <p:extLst>
      <p:ext uri="{BB962C8B-B14F-4D97-AF65-F5344CB8AC3E}">
        <p14:creationId xmlns:p14="http://schemas.microsoft.com/office/powerpoint/2010/main" val="223409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7.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Portabilit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é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9286" y="1469985"/>
            <a:ext cx="8764716" cy="457137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Faciliter de porter le code produit vers une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autre plateforme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Ex.: Porter 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système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Windows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Linux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Ex.: Faire marcher le logiciel sur iPad et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sur Android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multiplicit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des plateformes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téléphone/tablette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 caus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popularit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cadriciels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(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framework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»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)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comme 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Apache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Cordova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»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(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anciennement «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PhoneGap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»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).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Une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appli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Cordova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peut fonctionner sur plus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13 matériels différents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(Windows Phone,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Ubuntu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Touch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Android, iPhone ...).</a:t>
            </a:r>
          </a:p>
        </p:txBody>
      </p:sp>
    </p:spTree>
    <p:extLst>
      <p:ext uri="{BB962C8B-B14F-4D97-AF65-F5344CB8AC3E}">
        <p14:creationId xmlns:p14="http://schemas.microsoft.com/office/powerpoint/2010/main" val="10586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8. 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Dépouillement ( «</a:t>
            </a:r>
            <a:r>
              <a:rPr lang="fr-FR" b="1" dirty="0" err="1" smtClean="0">
                <a:latin typeface="Garamond" charset="0"/>
                <a:ea typeface="Garamond" charset="0"/>
                <a:cs typeface="Garamond" charset="0"/>
              </a:rPr>
              <a:t>leanness</a:t>
            </a:r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»</a:t>
            </a:r>
            <a:r>
              <a:rPr lang="fr-FR" b="1" dirty="0" smtClean="0">
                <a:latin typeface="Garamond" charset="0"/>
                <a:ea typeface="Garamond" charset="0"/>
                <a:cs typeface="Garamond" charset="0"/>
              </a:rPr>
              <a:t>)</a:t>
            </a:r>
            <a:endParaRPr lang="fr-FR" b="1" dirty="0">
              <a:latin typeface="Garamond" charset="0"/>
              <a:ea typeface="Garamond" charset="0"/>
              <a:cs typeface="Garamond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Principe 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YAGNI »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: «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You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Ain't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Gonna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Need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»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Ne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pas concevoir plus que ce qui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est nécessaire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pour faire fonctionner le logiciel.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« Je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vais faire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hériter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ma classe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d'une classe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de base abstraite. Je n'en ai pas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besoin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maintenant, mais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ça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pourrait servir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plus </a:t>
            </a:r>
            <a:r>
              <a:rPr lang="it-IT" sz="2000" dirty="0" err="1" smtClean="0">
                <a:latin typeface="Garamond" charset="0"/>
                <a:ea typeface="Garamond" charset="0"/>
                <a:cs typeface="Garamond" charset="0"/>
              </a:rPr>
              <a:t>tard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 »</a:t>
            </a:r>
            <a:endParaRPr lang="it-IT" sz="2000" dirty="0">
              <a:latin typeface="Garamond" charset="0"/>
              <a:ea typeface="Garamond" charset="0"/>
              <a:cs typeface="Garamond" charset="0"/>
            </a:endParaRPr>
          </a:p>
          <a:p>
            <a:pPr lvl="2">
              <a:lnSpc>
                <a:spcPct val="150000"/>
              </a:lnSpc>
            </a:pPr>
            <a:r>
              <a:rPr lang="it-IT" sz="2000" dirty="0" err="1" smtClean="0">
                <a:latin typeface="Garamond" charset="0"/>
                <a:ea typeface="Garamond" charset="0"/>
                <a:cs typeface="Garamond" charset="0"/>
              </a:rPr>
              <a:t>Mauvaise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err="1" smtClean="0">
                <a:latin typeface="Garamond" charset="0"/>
                <a:ea typeface="Garamond" charset="0"/>
                <a:cs typeface="Garamond" charset="0"/>
              </a:rPr>
              <a:t>idée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: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travail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inutile, qui 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va </a:t>
            </a:r>
            <a:r>
              <a:rPr lang="it-IT" sz="2000" dirty="0" err="1" smtClean="0">
                <a:latin typeface="Garamond" charset="0"/>
                <a:ea typeface="Garamond" charset="0"/>
                <a:cs typeface="Garamond" charset="0"/>
              </a:rPr>
              <a:t>demander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plus d'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effort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s'il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faut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changer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la classe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dans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l'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avenir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En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pratique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: Il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faut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parfois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en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faire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plus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que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ce qui 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est 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nécessaire </a:t>
            </a:r>
            <a:r>
              <a:rPr lang="it-IT" sz="2000" dirty="0" err="1" smtClean="0">
                <a:latin typeface="Garamond" charset="0"/>
                <a:ea typeface="Garamond" charset="0"/>
                <a:cs typeface="Garamond" charset="0"/>
              </a:rPr>
              <a:t>immédiatement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, mais il </a:t>
            </a:r>
            <a:r>
              <a:rPr lang="it-IT" sz="2000" dirty="0" err="1" smtClean="0">
                <a:latin typeface="Garamond" charset="0"/>
                <a:ea typeface="Garamond" charset="0"/>
                <a:cs typeface="Garamond" charset="0"/>
              </a:rPr>
              <a:t>faut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err="1" smtClean="0">
                <a:latin typeface="Garamond" charset="0"/>
                <a:ea typeface="Garamond" charset="0"/>
                <a:cs typeface="Garamond" charset="0"/>
              </a:rPr>
              <a:t>être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err="1" smtClean="0">
                <a:latin typeface="Garamond" charset="0"/>
                <a:ea typeface="Garamond" charset="0"/>
                <a:cs typeface="Garamond" charset="0"/>
              </a:rPr>
              <a:t>sûrE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que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 err="1" smtClean="0">
                <a:latin typeface="Garamond" charset="0"/>
                <a:ea typeface="Garamond" charset="0"/>
                <a:cs typeface="Garamond" charset="0"/>
              </a:rPr>
              <a:t>ça</a:t>
            </a:r>
            <a:r>
              <a:rPr lang="it-IT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en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vaut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 la </a:t>
            </a:r>
            <a:r>
              <a:rPr lang="it-IT" sz="2000" dirty="0" err="1">
                <a:latin typeface="Garamond" charset="0"/>
                <a:ea typeface="Garamond" charset="0"/>
                <a:cs typeface="Garamond" charset="0"/>
              </a:rPr>
              <a:t>peine</a:t>
            </a:r>
            <a:r>
              <a:rPr lang="it-IT" sz="2000" dirty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5957" y="2668814"/>
            <a:ext cx="16002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5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227636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9. Stratification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454533"/>
            <a:ext cx="8596668" cy="3880773"/>
          </a:xfrm>
        </p:spPr>
        <p:txBody>
          <a:bodyPr>
            <a:normAutofit/>
          </a:bodyPr>
          <a:lstStyle/>
          <a:p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Diviser la conception en couches bien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définies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Modèle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MVC (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modèle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vue,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contrôleur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).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Isoler le vieux code (souvent dans un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autre langage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) dans une couche →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wrappers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/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Ex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.: Isoler le code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spécifique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à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une plateforme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afin de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faciliter la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portabilit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é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.</a:t>
            </a:r>
            <a:endParaRPr lang="fr-FR" sz="2000" dirty="0">
              <a:latin typeface="Garamond" charset="0"/>
              <a:ea typeface="Garamond" charset="0"/>
              <a:cs typeface="Garamond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586" y="3591689"/>
            <a:ext cx="6693260" cy="326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39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4737" y="250785"/>
            <a:ext cx="8596668" cy="1320800"/>
          </a:xfrm>
        </p:spPr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10. Techniques standards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84737" y="1720751"/>
            <a:ext cx="8596668" cy="388077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Si vous n'en avez pas besoin,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évitez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d'utiliser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des technologies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exotiques, des pratiques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peu connues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ou non-standards.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Plus difficile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comprendre,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à suivre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, pour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les </a:t>
            </a:r>
            <a:r>
              <a:rPr lang="fr-FR" sz="2000" dirty="0" err="1" smtClean="0">
                <a:latin typeface="Garamond" charset="0"/>
                <a:ea typeface="Garamond" charset="0"/>
                <a:cs typeface="Garamond" charset="0"/>
              </a:rPr>
              <a:t>futurEs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mainteneurEs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Ex.: Les </a:t>
            </a:r>
            <a:r>
              <a:rPr lang="fr-FR" sz="2000" dirty="0" err="1">
                <a:latin typeface="Garamond" charset="0"/>
                <a:ea typeface="Garamond" charset="0"/>
                <a:cs typeface="Garamond" charset="0"/>
              </a:rPr>
              <a:t>delegate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 en C#. Permet de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manipuler une 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fonction comme un objet.</a:t>
            </a:r>
          </a:p>
          <a:p>
            <a:pPr lvl="2"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+ Permet de faire du polymorphisme rapide.</a:t>
            </a:r>
          </a:p>
          <a:p>
            <a:pPr lvl="2">
              <a:lnSpc>
                <a:spcPct val="150000"/>
              </a:lnSpc>
            </a:pP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- Tout le monde fait du polymorphisme </a:t>
            </a:r>
            <a:r>
              <a:rPr lang="fr-FR" sz="2000" dirty="0" smtClean="0">
                <a:latin typeface="Garamond" charset="0"/>
                <a:ea typeface="Garamond" charset="0"/>
                <a:cs typeface="Garamond" charset="0"/>
              </a:rPr>
              <a:t>par classe</a:t>
            </a:r>
            <a:r>
              <a:rPr lang="fr-FR" sz="2000" dirty="0">
                <a:latin typeface="Garamond" charset="0"/>
                <a:ea typeface="Garamond" charset="0"/>
                <a:cs typeface="Garamond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4399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latin typeface="Garamond" charset="0"/>
                <a:ea typeface="Garamond" charset="0"/>
                <a:cs typeface="Garamond" charset="0"/>
              </a:rPr>
              <a:t>En bref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212" y="1391586"/>
            <a:ext cx="6785281" cy="520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1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fr-CA" sz="4000" b="1" dirty="0">
                <a:latin typeface="Garamond" panose="02020404030301010803" pitchFamily="18" charset="0"/>
              </a:rPr>
              <a:t>Assurance-qualité : Caractéristiques de qualité</a:t>
            </a:r>
            <a:r>
              <a:rPr lang="fr-CA" sz="4000" dirty="0">
                <a:latin typeface="Garamond" panose="02020404030301010803" pitchFamily="18" charset="0"/>
              </a:rPr>
              <a:t/>
            </a:r>
            <a:br>
              <a:rPr lang="fr-CA" sz="4000" dirty="0">
                <a:latin typeface="Garamond" panose="02020404030301010803" pitchFamily="18" charset="0"/>
              </a:rPr>
            </a:br>
            <a:endParaRPr lang="fr-CA" sz="40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435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62" y="641542"/>
            <a:ext cx="7916809" cy="594067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80" y="2274337"/>
            <a:ext cx="3456229" cy="2375828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28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Détails: technologies et librairies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1524000"/>
            <a:ext cx="9423400" cy="5473699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Déterminer les technologies pertinentes pour le projet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Matériel : iPhone vs. Android vs. </a:t>
            </a:r>
            <a:r>
              <a:rPr lang="fr-CA" sz="2000" dirty="0" err="1">
                <a:latin typeface="Garamond" panose="02020404030301010803" pitchFamily="18" charset="0"/>
              </a:rPr>
              <a:t>WindowsPhone</a:t>
            </a:r>
            <a:r>
              <a:rPr lang="fr-CA" sz="20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Logiciel : Java Swing </a:t>
            </a:r>
            <a:r>
              <a:rPr lang="fr-CA" sz="2000" dirty="0" smtClean="0">
                <a:latin typeface="Garamond" panose="02020404030301010803" pitchFamily="18" charset="0"/>
              </a:rPr>
              <a:t> </a:t>
            </a:r>
            <a:r>
              <a:rPr lang="fr-CA" sz="2000" dirty="0">
                <a:latin typeface="Garamond" panose="02020404030301010803" pitchFamily="18" charset="0"/>
              </a:rPr>
              <a:t>vs. dot Net.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Compromis entre :</a:t>
            </a:r>
          </a:p>
          <a:p>
            <a:pPr lvl="1"/>
            <a:r>
              <a:rPr lang="fr-CA" sz="2000" b="1" dirty="0">
                <a:latin typeface="Garamond" panose="02020404030301010803" pitchFamily="18" charset="0"/>
              </a:rPr>
              <a:t>Technologies +matures</a:t>
            </a:r>
            <a:r>
              <a:rPr lang="fr-CA" sz="2000" dirty="0">
                <a:latin typeface="Garamond" panose="02020404030301010803" pitchFamily="18" charset="0"/>
              </a:rPr>
              <a:t> : souvent moins flexibles, mais plus fiables, avec plus de support, de code existant.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C++, malgré ses limites, est encore très populaire parce qu'il y a énormément de ressources (code existant, librairies gratuites).</a:t>
            </a:r>
          </a:p>
          <a:p>
            <a:pPr lvl="1"/>
            <a:r>
              <a:rPr lang="fr-CA" sz="2000" b="1" dirty="0">
                <a:latin typeface="Garamond" panose="02020404030301010803" pitchFamily="18" charset="0"/>
              </a:rPr>
              <a:t>Technologies +nouvelles</a:t>
            </a:r>
            <a:r>
              <a:rPr lang="fr-CA" sz="2000" dirty="0">
                <a:latin typeface="Garamond" panose="02020404030301010803" pitchFamily="18" charset="0"/>
              </a:rPr>
              <a:t> : souvent plus flexibles, mais plus de bogues, moins de code existant. 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Microsoft Silverlight, qui voulait remplacer Adobe Flash, mais qui a finalement été abandonné.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94945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Survol de l’assurance-qualité (AQ)</a:t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Assurance-qualité </a:t>
            </a:r>
            <a:r>
              <a:rPr lang="fr-CA" sz="2000" dirty="0" smtClean="0">
                <a:latin typeface="Garamond" panose="02020404030301010803" pitchFamily="18" charset="0"/>
              </a:rPr>
              <a:t>: </a:t>
            </a:r>
            <a:r>
              <a:rPr lang="fr-CA" sz="2000" dirty="0">
                <a:latin typeface="Garamond" panose="02020404030301010803" pitchFamily="18" charset="0"/>
              </a:rPr>
              <a:t>"L'assurance-qualité logicielle est un </a:t>
            </a:r>
            <a:r>
              <a:rPr lang="fr-CA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ensemble d'activités</a:t>
            </a:r>
            <a:r>
              <a:rPr lang="fr-CA" sz="20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fr-CA" sz="2000" dirty="0">
                <a:latin typeface="Garamond" panose="02020404030301010803" pitchFamily="18" charset="0"/>
              </a:rPr>
              <a:t>qui définissent et évaluent si les </a:t>
            </a:r>
            <a:r>
              <a:rPr lang="fr-CA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processus de développement</a:t>
            </a:r>
            <a:r>
              <a:rPr lang="fr-CA" sz="20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fr-CA" sz="2000" dirty="0">
                <a:latin typeface="Garamond" panose="02020404030301010803" pitchFamily="18" charset="0"/>
              </a:rPr>
              <a:t>et les </a:t>
            </a:r>
            <a:r>
              <a:rPr lang="fr-CA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produits logiciels</a:t>
            </a:r>
            <a:r>
              <a:rPr lang="fr-CA" sz="20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 </a:t>
            </a:r>
            <a:r>
              <a:rPr lang="fr-CA" sz="2000" dirty="0">
                <a:latin typeface="Garamond" panose="02020404030301010803" pitchFamily="18" charset="0"/>
              </a:rPr>
              <a:t>sont appropriés et peuvent résulter en des produits de </a:t>
            </a:r>
            <a:r>
              <a:rPr lang="fr-CA" sz="2000" b="1" dirty="0" smtClean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qualité</a:t>
            </a:r>
            <a:r>
              <a:rPr lang="fr-CA" sz="2000" b="1" dirty="0" smtClean="0">
                <a:solidFill>
                  <a:srgbClr val="FF0000"/>
                </a:solidFill>
                <a:latin typeface="Garamond" panose="02020404030301010803" pitchFamily="18" charset="0"/>
              </a:rPr>
              <a:t> </a:t>
            </a:r>
            <a:r>
              <a:rPr lang="fr-CA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suffisante</a:t>
            </a:r>
            <a:r>
              <a:rPr lang="fr-CA" sz="2000" dirty="0">
                <a:solidFill>
                  <a:srgbClr val="FF0000"/>
                </a:solidFill>
                <a:latin typeface="Garamond" panose="02020404030301010803" pitchFamily="18" charset="0"/>
              </a:rPr>
              <a:t> </a:t>
            </a:r>
            <a:r>
              <a:rPr lang="fr-CA" sz="2000" dirty="0">
                <a:latin typeface="Garamond" panose="02020404030301010803" pitchFamily="18" charset="0"/>
              </a:rPr>
              <a:t>pour leur </a:t>
            </a:r>
            <a:r>
              <a:rPr lang="fr-CA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utilisation prévue</a:t>
            </a:r>
            <a:r>
              <a:rPr lang="fr-CA" sz="2000" dirty="0">
                <a:latin typeface="Garamond" panose="02020404030301010803" pitchFamily="18" charset="0"/>
              </a:rPr>
              <a:t>."</a:t>
            </a:r>
          </a:p>
          <a:p>
            <a:pPr>
              <a:lnSpc>
                <a:spcPct val="150000"/>
              </a:lnSpc>
            </a:pPr>
            <a:endParaRPr lang="fr-CA" sz="2000" dirty="0">
              <a:latin typeface="Garamond" panose="02020404030301010803" pitchFamily="18" charset="0"/>
            </a:endParaRPr>
          </a:p>
        </p:txBody>
      </p:sp>
      <p:cxnSp>
        <p:nvCxnSpPr>
          <p:cNvPr id="5" name="Connecteur en arc 4"/>
          <p:cNvCxnSpPr/>
          <p:nvPr/>
        </p:nvCxnSpPr>
        <p:spPr>
          <a:xfrm>
            <a:off x="8836429" y="2510444"/>
            <a:ext cx="906087" cy="87283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9742516" y="2921615"/>
            <a:ext cx="2344189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Beaucoup d’activités possibles ! Introduction de quelques-unes.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43105" y="4730043"/>
            <a:ext cx="2693324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Évaluation des processus de développement : LOG3000, LOG8371.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9" name="Connecteur en arc 8"/>
          <p:cNvCxnSpPr/>
          <p:nvPr/>
        </p:nvCxnSpPr>
        <p:spPr>
          <a:xfrm rot="16200000" flipH="1">
            <a:off x="6097386" y="3778134"/>
            <a:ext cx="1679171" cy="25769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654232" y="4333599"/>
            <a:ext cx="3025833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Évaluation des produits logiciels : Introduction dans ce cours.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11" name="Connecteur en arc 10"/>
          <p:cNvCxnSpPr/>
          <p:nvPr/>
        </p:nvCxnSpPr>
        <p:spPr>
          <a:xfrm rot="16200000" flipH="1">
            <a:off x="1675117" y="4021974"/>
            <a:ext cx="443142" cy="1801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608443" y="5690716"/>
            <a:ext cx="198253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smtClean="0">
                <a:solidFill>
                  <a:prstClr val="black"/>
                </a:solidFill>
                <a:latin typeface="Garamond" panose="02020404030301010803" pitchFamily="18" charset="0"/>
              </a:rPr>
              <a:t>Médical ≠ Jeu vidéo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14" name="Connecteur en arc 13"/>
          <p:cNvCxnSpPr/>
          <p:nvPr/>
        </p:nvCxnSpPr>
        <p:spPr>
          <a:xfrm rot="5400000">
            <a:off x="3988042" y="4751405"/>
            <a:ext cx="1765049" cy="762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605616" y="6391578"/>
            <a:ext cx="5336771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en-US" sz="1500" dirty="0">
                <a:solidFill>
                  <a:prstClr val="black"/>
                </a:solidFill>
                <a:latin typeface="Garamond" panose="02020404030301010803" pitchFamily="18" charset="0"/>
              </a:rPr>
              <a:t>Source : Software Engineering Body of Knowledge (SWEBOK), v3.0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5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3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Survol de l’assurance-qualité (AQ)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2160589"/>
            <a:ext cx="7253008" cy="1525085"/>
          </a:xfrm>
        </p:spPr>
        <p:txBody>
          <a:bodyPr/>
          <a:lstStyle/>
          <a:p>
            <a:pPr marL="0" indent="0">
              <a:buNone/>
            </a:pPr>
            <a:r>
              <a:rPr lang="fr-CA" sz="2000" dirty="0">
                <a:latin typeface="Garamond" panose="02020404030301010803" pitchFamily="18" charset="0"/>
              </a:rPr>
              <a:t>Caractéristiques </a:t>
            </a:r>
            <a:r>
              <a:rPr lang="fr-CA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externes</a:t>
            </a:r>
            <a:r>
              <a:rPr lang="fr-CA" sz="2000" dirty="0">
                <a:latin typeface="Garamond" panose="02020404030301010803" pitchFamily="18" charset="0"/>
              </a:rPr>
              <a:t> de la qualité </a:t>
            </a:r>
            <a:r>
              <a:rPr lang="fr-CA" sz="2000" dirty="0" smtClean="0">
                <a:latin typeface="Garamond" panose="02020404030301010803" pitchFamily="18" charset="0"/>
              </a:rPr>
              <a:t>: uniquement </a:t>
            </a:r>
            <a:r>
              <a:rPr lang="fr-CA" sz="2000" dirty="0">
                <a:latin typeface="Garamond" panose="02020404030301010803" pitchFamily="18" charset="0"/>
              </a:rPr>
              <a:t>celles qui concernent les </a:t>
            </a:r>
            <a:r>
              <a:rPr lang="fr-CA" sz="20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utilisateurs/utilisatrices</a:t>
            </a:r>
            <a:r>
              <a:rPr lang="fr-CA" sz="2000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.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endParaRPr lang="fr-CA" dirty="0"/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118" y="1400937"/>
            <a:ext cx="1919437" cy="17899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53038" y="3236370"/>
            <a:ext cx="361349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Ex.: une interface incompréhensible ...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515" y="3868543"/>
            <a:ext cx="2186172" cy="22686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47462" y="6320018"/>
            <a:ext cx="3962400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Ex.: une architecture incompréhensible ...</a:t>
            </a:r>
          </a:p>
        </p:txBody>
      </p:sp>
      <p:sp>
        <p:nvSpPr>
          <p:cNvPr id="8" name="Rectangle 7"/>
          <p:cNvSpPr/>
          <p:nvPr/>
        </p:nvSpPr>
        <p:spPr>
          <a:xfrm>
            <a:off x="803564" y="42724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CA" dirty="0">
                <a:latin typeface="Garamond" panose="02020404030301010803" pitchFamily="18" charset="0"/>
              </a:rPr>
              <a:t>Caractéristiques </a:t>
            </a:r>
            <a:r>
              <a:rPr lang="fr-CA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internes</a:t>
            </a:r>
            <a:r>
              <a:rPr lang="fr-CA" dirty="0">
                <a:latin typeface="Garamond" panose="02020404030301010803" pitchFamily="18" charset="0"/>
              </a:rPr>
              <a:t> de la qualité </a:t>
            </a:r>
            <a:r>
              <a:rPr lang="fr-CA" dirty="0" smtClean="0">
                <a:latin typeface="Garamond" panose="02020404030301010803" pitchFamily="18" charset="0"/>
              </a:rPr>
              <a:t>: celles </a:t>
            </a:r>
            <a:r>
              <a:rPr lang="fr-CA" dirty="0">
                <a:latin typeface="Garamond" panose="02020404030301010803" pitchFamily="18" charset="0"/>
              </a:rPr>
              <a:t>qui concernent principalement les </a:t>
            </a:r>
            <a:r>
              <a:rPr lang="fr-CA" b="1" dirty="0" err="1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développeurEs</a:t>
            </a:r>
            <a:r>
              <a:rPr lang="fr-CA" dirty="0">
                <a:latin typeface="Garamond" panose="02020404030301010803" pitchFamily="18" charset="0"/>
              </a:rPr>
              <a:t>.</a:t>
            </a:r>
          </a:p>
          <a:p>
            <a:endParaRPr lang="fr-CA" dirty="0">
              <a:latin typeface="Garamond" panose="02020404030301010803" pitchFamily="18" charset="0"/>
            </a:endParaRP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416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Caractéristiques externes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3579" y="1546168"/>
            <a:ext cx="8437418" cy="488788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fr-CA" sz="2600" b="1" dirty="0">
                <a:latin typeface="Garamond" panose="02020404030301010803" pitchFamily="18" charset="0"/>
              </a:rPr>
              <a:t>Exactitude</a:t>
            </a:r>
            <a:r>
              <a:rPr lang="fr-CA" sz="2600" dirty="0">
                <a:latin typeface="Garamond" panose="02020404030301010803" pitchFamily="18" charset="0"/>
              </a:rPr>
              <a:t> (cohérence avec besoins),</a:t>
            </a:r>
          </a:p>
          <a:p>
            <a:pPr lvl="1">
              <a:lnSpc>
                <a:spcPct val="150000"/>
              </a:lnSpc>
            </a:pPr>
            <a:r>
              <a:rPr lang="fr-CA" sz="2600" dirty="0" smtClean="0">
                <a:latin typeface="Garamond" panose="02020404030301010803" pitchFamily="18" charset="0"/>
              </a:rPr>
              <a:t>Le </a:t>
            </a:r>
            <a:r>
              <a:rPr lang="fr-CA" sz="2600" dirty="0">
                <a:latin typeface="Garamond" panose="02020404030301010803" pitchFamily="18" charset="0"/>
              </a:rPr>
              <a:t>logiciel fait ce qui est demandé dans les exigences.</a:t>
            </a:r>
          </a:p>
          <a:p>
            <a:pPr>
              <a:lnSpc>
                <a:spcPct val="150000"/>
              </a:lnSpc>
            </a:pPr>
            <a:r>
              <a:rPr lang="fr-CA" sz="2600" b="1" dirty="0">
                <a:latin typeface="Garamond" panose="02020404030301010803" pitchFamily="18" charset="0"/>
              </a:rPr>
              <a:t>Utilisabilité</a:t>
            </a:r>
            <a:r>
              <a:rPr lang="fr-CA" sz="2600" dirty="0">
                <a:latin typeface="Garamond" panose="02020404030301010803" pitchFamily="18" charset="0"/>
              </a:rPr>
              <a:t> (facilité d'utilisation),</a:t>
            </a:r>
          </a:p>
          <a:p>
            <a:pPr lvl="1">
              <a:lnSpc>
                <a:spcPct val="150000"/>
              </a:lnSpc>
            </a:pPr>
            <a:r>
              <a:rPr lang="fr-CA" sz="2600" dirty="0">
                <a:latin typeface="Garamond" panose="02020404030301010803" pitchFamily="18" charset="0"/>
              </a:rPr>
              <a:t>Facilité d'apprendre à utiliser le logiciel (</a:t>
            </a:r>
            <a:r>
              <a:rPr lang="fr-CA" sz="2600" i="1" dirty="0">
                <a:latin typeface="Garamond" panose="02020404030301010803" pitchFamily="18" charset="0"/>
              </a:rPr>
              <a:t>« </a:t>
            </a:r>
            <a:r>
              <a:rPr lang="fr-CA" sz="2600" i="1" dirty="0" err="1">
                <a:latin typeface="Garamond" panose="02020404030301010803" pitchFamily="18" charset="0"/>
              </a:rPr>
              <a:t>learning</a:t>
            </a:r>
            <a:r>
              <a:rPr lang="fr-CA" sz="2600" i="1" dirty="0">
                <a:latin typeface="Garamond" panose="02020404030301010803" pitchFamily="18" charset="0"/>
              </a:rPr>
              <a:t> </a:t>
            </a:r>
            <a:r>
              <a:rPr lang="fr-CA" sz="2600" i="1" dirty="0" err="1">
                <a:latin typeface="Garamond" panose="02020404030301010803" pitchFamily="18" charset="0"/>
              </a:rPr>
              <a:t>curve</a:t>
            </a:r>
            <a:r>
              <a:rPr lang="fr-CA" sz="2600" i="1" dirty="0">
                <a:latin typeface="Garamond" panose="02020404030301010803" pitchFamily="18" charset="0"/>
              </a:rPr>
              <a:t> »</a:t>
            </a:r>
            <a:r>
              <a:rPr lang="fr-CA" sz="2600" dirty="0">
                <a:latin typeface="Garamond" panose="02020404030301010803" pitchFamily="18" charset="0"/>
              </a:rPr>
              <a:t>).</a:t>
            </a:r>
          </a:p>
          <a:p>
            <a:pPr>
              <a:lnSpc>
                <a:spcPct val="150000"/>
              </a:lnSpc>
            </a:pPr>
            <a:r>
              <a:rPr lang="fr-CA" sz="2600" b="1" dirty="0">
                <a:latin typeface="Garamond" panose="02020404030301010803" pitchFamily="18" charset="0"/>
              </a:rPr>
              <a:t>Efficience</a:t>
            </a:r>
            <a:r>
              <a:rPr lang="fr-CA" sz="2600" dirty="0">
                <a:latin typeface="Garamond" panose="02020404030301010803" pitchFamily="18" charset="0"/>
              </a:rPr>
              <a:t> (rapidité d'utilisation),</a:t>
            </a:r>
          </a:p>
          <a:p>
            <a:pPr lvl="1">
              <a:lnSpc>
                <a:spcPct val="150000"/>
              </a:lnSpc>
            </a:pPr>
            <a:r>
              <a:rPr lang="fr-CA" sz="2600" dirty="0">
                <a:latin typeface="Garamond" panose="02020404030301010803" pitchFamily="18" charset="0"/>
              </a:rPr>
              <a:t>Rapidité avec laquelle on peut faire nos tâches avec le logiciel.</a:t>
            </a:r>
          </a:p>
          <a:p>
            <a:pPr lvl="2">
              <a:lnSpc>
                <a:spcPct val="150000"/>
              </a:lnSpc>
            </a:pPr>
            <a:r>
              <a:rPr lang="fr-CA" sz="2600" dirty="0">
                <a:latin typeface="Garamond" panose="02020404030301010803" pitchFamily="18" charset="0"/>
              </a:rPr>
              <a:t>Ex.: Menu-ruban de Microsoft vs. Menus traditionnels.</a:t>
            </a:r>
          </a:p>
          <a:p>
            <a:pPr lvl="1">
              <a:lnSpc>
                <a:spcPct val="150000"/>
              </a:lnSpc>
            </a:pPr>
            <a:r>
              <a:rPr lang="fr-CA" sz="2600" dirty="0">
                <a:latin typeface="Garamond" panose="02020404030301010803" pitchFamily="18" charset="0"/>
              </a:rPr>
              <a:t>Temps de réponse, temps d'exécution des commandes.</a:t>
            </a:r>
          </a:p>
          <a:p>
            <a:pPr lvl="2">
              <a:lnSpc>
                <a:spcPct val="150000"/>
              </a:lnSpc>
            </a:pPr>
            <a:r>
              <a:rPr lang="fr-CA" sz="2600" dirty="0">
                <a:latin typeface="Garamond" panose="02020404030301010803" pitchFamily="18" charset="0"/>
              </a:rPr>
              <a:t>Ex.: Temps entre l'affichage de deux pages web. 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1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Caractéristiques </a:t>
            </a:r>
            <a:r>
              <a:rPr lang="fr-CA" b="1" dirty="0" smtClean="0">
                <a:latin typeface="Garamond" panose="02020404030301010803" pitchFamily="18" charset="0"/>
              </a:rPr>
              <a:t>externes(suite)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141" y="1803141"/>
            <a:ext cx="9372754" cy="4481281"/>
          </a:xfrm>
        </p:spPr>
        <p:txBody>
          <a:bodyPr>
            <a:normAutofit/>
          </a:bodyPr>
          <a:lstStyle/>
          <a:p>
            <a:r>
              <a:rPr lang="fr-CA" sz="2000" b="1" dirty="0">
                <a:latin typeface="Garamond" panose="02020404030301010803" pitchFamily="18" charset="0"/>
              </a:rPr>
              <a:t>Fiabilité</a:t>
            </a:r>
            <a:r>
              <a:rPr lang="fr-CA" sz="20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Temps moyen entre les pannes (</a:t>
            </a:r>
            <a:r>
              <a:rPr lang="fr-CA" sz="2000" i="1" dirty="0">
                <a:latin typeface="Garamond" panose="02020404030301010803" pitchFamily="18" charset="0"/>
              </a:rPr>
              <a:t>« MTBF, </a:t>
            </a:r>
            <a:r>
              <a:rPr lang="fr-CA" sz="2000" i="1" dirty="0" err="1">
                <a:latin typeface="Garamond" panose="02020404030301010803" pitchFamily="18" charset="0"/>
              </a:rPr>
              <a:t>Mean</a:t>
            </a:r>
            <a:r>
              <a:rPr lang="fr-CA" sz="2000" i="1" dirty="0">
                <a:latin typeface="Garamond" panose="02020404030301010803" pitchFamily="18" charset="0"/>
              </a:rPr>
              <a:t> Time </a:t>
            </a:r>
            <a:r>
              <a:rPr lang="fr-CA" sz="2000" i="1" dirty="0" err="1">
                <a:latin typeface="Garamond" panose="02020404030301010803" pitchFamily="18" charset="0"/>
              </a:rPr>
              <a:t>Between</a:t>
            </a:r>
            <a:r>
              <a:rPr lang="fr-CA" sz="2000" i="1" dirty="0">
                <a:latin typeface="Garamond" panose="02020404030301010803" pitchFamily="18" charset="0"/>
              </a:rPr>
              <a:t> </a:t>
            </a:r>
            <a:r>
              <a:rPr lang="fr-CA" sz="2000" i="1" dirty="0" err="1">
                <a:latin typeface="Garamond" panose="02020404030301010803" pitchFamily="18" charset="0"/>
              </a:rPr>
              <a:t>Failures</a:t>
            </a:r>
            <a:r>
              <a:rPr lang="fr-CA" sz="2000" i="1" dirty="0">
                <a:latin typeface="Garamond" panose="02020404030301010803" pitchFamily="18" charset="0"/>
              </a:rPr>
              <a:t> »</a:t>
            </a:r>
            <a:r>
              <a:rPr lang="fr-CA" sz="2000" dirty="0">
                <a:latin typeface="Garamond" panose="02020404030301010803" pitchFamily="18" charset="0"/>
              </a:rPr>
              <a:t>),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Fonctionnement acceptable dans la période définie dans les exigences.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Présence de commandes manuelles en cas de panne logicielle. Voir le cas USS Yorktown </a:t>
            </a:r>
          </a:p>
          <a:p>
            <a:r>
              <a:rPr lang="fr-CA" sz="2000" b="1" dirty="0" smtClean="0">
                <a:latin typeface="Garamond" panose="02020404030301010803" pitchFamily="18" charset="0"/>
              </a:rPr>
              <a:t>Intégrité</a:t>
            </a:r>
            <a:r>
              <a:rPr lang="fr-CA" sz="20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Validation des données présentées.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Assurance que les données présentées n'ont pas été modifiées → Prévention des accès non-autorisés ou invalides.</a:t>
            </a:r>
          </a:p>
          <a:p>
            <a:pPr lvl="2"/>
            <a:r>
              <a:rPr lang="en-US" sz="2000" dirty="0">
                <a:latin typeface="Garamond" panose="02020404030301010803" pitchFamily="18" charset="0"/>
              </a:rPr>
              <a:t>Ex.: </a:t>
            </a:r>
            <a:r>
              <a:rPr lang="en-US" sz="2000" dirty="0" err="1">
                <a:latin typeface="Garamond" panose="02020404030301010803" pitchFamily="18" charset="0"/>
              </a:rPr>
              <a:t>Attaque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  <a:r>
              <a:rPr lang="en-US" sz="2000" i="1" dirty="0">
                <a:latin typeface="Garamond" panose="02020404030301010803" pitchFamily="18" charset="0"/>
              </a:rPr>
              <a:t>« man in the middle »</a:t>
            </a:r>
            <a:r>
              <a:rPr lang="en-US" sz="2000" dirty="0">
                <a:latin typeface="Garamond" panose="02020404030301010803" pitchFamily="18" charset="0"/>
              </a:rPr>
              <a:t>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03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69763" y="202277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Caractéristiques externes(suite)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48887" y="1587731"/>
            <a:ext cx="9293629" cy="5104014"/>
          </a:xfrm>
        </p:spPr>
        <p:txBody>
          <a:bodyPr>
            <a:noAutofit/>
          </a:bodyPr>
          <a:lstStyle/>
          <a:p>
            <a:r>
              <a:rPr lang="fr-CA" sz="2000" b="1" dirty="0">
                <a:latin typeface="Garamond" panose="02020404030301010803" pitchFamily="18" charset="0"/>
              </a:rPr>
              <a:t>Adaptabilité</a:t>
            </a:r>
            <a:r>
              <a:rPr lang="fr-CA" sz="20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000" dirty="0" smtClean="0">
                <a:latin typeface="Garamond" panose="02020404030301010803" pitchFamily="18" charset="0"/>
              </a:rPr>
              <a:t>Possibilité </a:t>
            </a:r>
            <a:r>
              <a:rPr lang="fr-CA" sz="2000" dirty="0">
                <a:latin typeface="Garamond" panose="02020404030301010803" pitchFamily="18" charset="0"/>
              </a:rPr>
              <a:t>d'utiliser le logiciel sans modifications dans d'autres applications ou environnements.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Site web qui s'affiche </a:t>
            </a:r>
            <a:r>
              <a:rPr lang="fr-CA" sz="2000" dirty="0" smtClean="0">
                <a:latin typeface="Garamond" panose="02020404030301010803" pitchFamily="18" charset="0"/>
              </a:rPr>
              <a:t>correctement sur </a:t>
            </a:r>
            <a:r>
              <a:rPr lang="fr-CA" sz="2000" dirty="0">
                <a:latin typeface="Garamond" panose="02020404030301010803" pitchFamily="18" charset="0"/>
              </a:rPr>
              <a:t>ordinateur, tablette et cellulaire. 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Précision </a:t>
            </a:r>
            <a:r>
              <a:rPr lang="fr-CA" sz="2000" dirty="0">
                <a:latin typeface="Garamond" panose="02020404030301010803" pitchFamily="18" charset="0"/>
              </a:rPr>
              <a:t>(absence d'erreurs),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Les informations affichées par le logiciel sont exactes.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Pas d'erreur d'approximation 3,61 vs. 3,60.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Pas d'erreurs de calculs → comportement tel que prévu.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Robustesse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Capacité de fonctionner en présence d'entrées invalides ou de conditions environnementales extrêmes.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Fonctionnement dégradé au lieu de « crash ».</a:t>
            </a:r>
          </a:p>
          <a:p>
            <a:r>
              <a:rPr lang="fr-CA" sz="2000" b="1" dirty="0" smtClean="0">
                <a:latin typeface="Garamond" panose="02020404030301010803" pitchFamily="18" charset="0"/>
              </a:rPr>
              <a:t>Etc</a:t>
            </a:r>
            <a:r>
              <a:rPr lang="fr-CA" sz="2000" b="1" dirty="0">
                <a:latin typeface="Garamond" panose="02020404030301010803" pitchFamily="18" charset="0"/>
              </a:rPr>
              <a:t>.</a:t>
            </a:r>
            <a:endParaRPr lang="fr-CA" sz="2000" dirty="0">
              <a:latin typeface="Garamond" panose="02020404030301010803" pitchFamily="18" charset="0"/>
            </a:endParaRPr>
          </a:p>
          <a:p>
            <a:endParaRPr lang="fr-CA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19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Exemple : Système GPS intégré à une voiture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8028" y="1487257"/>
            <a:ext cx="5735279" cy="3881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17766" y="5691093"/>
            <a:ext cx="4696691" cy="7078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Quelles sont les caractéristiques externes les plus importantes ?</a:t>
            </a:r>
          </a:p>
        </p:txBody>
      </p:sp>
      <p:sp>
        <p:nvSpPr>
          <p:cNvPr id="6" name="Rectangle 5"/>
          <p:cNvSpPr/>
          <p:nvPr/>
        </p:nvSpPr>
        <p:spPr>
          <a:xfrm>
            <a:off x="7976818" y="4449680"/>
            <a:ext cx="2594365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Utilisabilité, Précision ...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1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Caractéristiques internes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3" y="2160589"/>
            <a:ext cx="9023620" cy="4298400"/>
          </a:xfrm>
        </p:spPr>
        <p:txBody>
          <a:bodyPr>
            <a:normAutofit/>
          </a:bodyPr>
          <a:lstStyle/>
          <a:p>
            <a:r>
              <a:rPr lang="fr-CA" sz="2000" b="1" dirty="0">
                <a:latin typeface="Garamond" panose="02020404030301010803" pitchFamily="18" charset="0"/>
              </a:rPr>
              <a:t>Maintenabilité</a:t>
            </a:r>
            <a:r>
              <a:rPr lang="fr-CA" sz="20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Facilité de modification du logiciel pour </a:t>
            </a:r>
            <a:r>
              <a:rPr lang="fr-CA" sz="2000" dirty="0" smtClean="0">
                <a:latin typeface="Garamond" panose="02020404030301010803" pitchFamily="18" charset="0"/>
              </a:rPr>
              <a:t>ajouter/modifier </a:t>
            </a:r>
            <a:r>
              <a:rPr lang="fr-CA" sz="2000" dirty="0">
                <a:latin typeface="Garamond" panose="02020404030301010803" pitchFamily="18" charset="0"/>
              </a:rPr>
              <a:t>des fonctionnalités ou corriger des défauts.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Flexibilité</a:t>
            </a:r>
            <a:r>
              <a:rPr lang="fr-CA" sz="20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Degré auquel le logiciel peut être utilisé efficacement dans des contextes différents de ceux définis par les exigences.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Utilisation d'un téléphone cellulaire comme GPS dans une voiture → support mains libres, activation vocale ...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Portabilité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Facilité de modifier le logiciel pour d'autres environnements.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Ex.: App développée pour Android et portée pour iPhone. 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8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Caractéristiques </a:t>
            </a:r>
            <a:r>
              <a:rPr lang="fr-CA" b="1" dirty="0" smtClean="0">
                <a:latin typeface="Garamond" panose="02020404030301010803" pitchFamily="18" charset="0"/>
              </a:rPr>
              <a:t>internes (suite)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4798" y="2036618"/>
            <a:ext cx="8841740" cy="4295689"/>
          </a:xfrm>
        </p:spPr>
        <p:txBody>
          <a:bodyPr>
            <a:normAutofit fontScale="92500" lnSpcReduction="10000"/>
          </a:bodyPr>
          <a:lstStyle/>
          <a:p>
            <a:r>
              <a:rPr lang="fr-CA" sz="2200" b="1" dirty="0">
                <a:latin typeface="Garamond" panose="02020404030301010803" pitchFamily="18" charset="0"/>
              </a:rPr>
              <a:t>Réutilisabilité</a:t>
            </a:r>
            <a:r>
              <a:rPr lang="fr-CA" sz="22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200" dirty="0">
                <a:latin typeface="Garamond" panose="02020404030301010803" pitchFamily="18" charset="0"/>
              </a:rPr>
              <a:t>Possibilité d'utiliser des parties du logiciel dans d'autres logiciel.</a:t>
            </a:r>
          </a:p>
          <a:p>
            <a:r>
              <a:rPr lang="fr-CA" sz="2200" b="1" dirty="0" smtClean="0">
                <a:latin typeface="Garamond" panose="02020404030301010803" pitchFamily="18" charset="0"/>
              </a:rPr>
              <a:t>Testabilité</a:t>
            </a:r>
            <a:r>
              <a:rPr lang="fr-CA" sz="22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200" dirty="0">
                <a:latin typeface="Garamond" panose="02020404030301010803" pitchFamily="18" charset="0"/>
              </a:rPr>
              <a:t>Facilité d'exécuter des tests unitaires, tests d'intégration, tests systèmes, tests d'acceptation, etc.</a:t>
            </a:r>
          </a:p>
          <a:p>
            <a:r>
              <a:rPr lang="fr-CA" sz="2200" b="1" dirty="0">
                <a:latin typeface="Garamond" panose="02020404030301010803" pitchFamily="18" charset="0"/>
              </a:rPr>
              <a:t>Lisibilité</a:t>
            </a:r>
            <a:r>
              <a:rPr lang="fr-CA" sz="22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200" dirty="0">
                <a:latin typeface="Garamond" panose="02020404030301010803" pitchFamily="18" charset="0"/>
              </a:rPr>
              <a:t>Facilité de comprendre le code source, ligne par ligne.</a:t>
            </a:r>
          </a:p>
          <a:p>
            <a:r>
              <a:rPr lang="fr-CA" sz="2200" b="1" dirty="0">
                <a:latin typeface="Garamond" panose="02020404030301010803" pitchFamily="18" charset="0"/>
              </a:rPr>
              <a:t>Compréhensibilité</a:t>
            </a:r>
            <a:r>
              <a:rPr lang="fr-CA" sz="2200" dirty="0">
                <a:latin typeface="Garamond" panose="02020404030301010803" pitchFamily="18" charset="0"/>
              </a:rPr>
              <a:t>,</a:t>
            </a:r>
          </a:p>
          <a:p>
            <a:pPr lvl="1"/>
            <a:r>
              <a:rPr lang="fr-CA" sz="2200" dirty="0">
                <a:latin typeface="Garamond" panose="02020404030301010803" pitchFamily="18" charset="0"/>
              </a:rPr>
              <a:t>Facilité de comprendre l'ensemble du logiciel : architecture de haut niveau, conception de bas niveau, code, etc.</a:t>
            </a:r>
          </a:p>
          <a:p>
            <a:r>
              <a:rPr lang="fr-CA" sz="2200" b="1" dirty="0">
                <a:latin typeface="Garamond" panose="02020404030301010803" pitchFamily="18" charset="0"/>
              </a:rPr>
              <a:t>Etc.</a:t>
            </a:r>
            <a:endParaRPr lang="fr-CA" sz="2200" dirty="0">
              <a:latin typeface="Garamond" panose="02020404030301010803" pitchFamily="18" charset="0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08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 : Logiciel du Falcon Heavy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000" dirty="0" smtClean="0">
                <a:latin typeface="Garamond" panose="02020404030301010803" pitchFamily="18" charset="0"/>
              </a:rPr>
              <a:t>Centaines de milliers de lignes de code qui seront probablement modifiées, corrigées, enlevées, rajoutées pendant des dizaines d'années ...</a:t>
            </a:r>
          </a:p>
          <a:p>
            <a:r>
              <a:rPr lang="fr-CA" sz="2000" dirty="0" smtClean="0">
                <a:latin typeface="Garamond" panose="02020404030301010803" pitchFamily="18" charset="0"/>
              </a:rPr>
              <a:t>Importance de pouvoir tester le logiciel sans faire exploser des fusées ...</a:t>
            </a:r>
          </a:p>
          <a:p>
            <a:r>
              <a:rPr lang="fr-CA" sz="2000" dirty="0" smtClean="0">
                <a:latin typeface="Garamond" panose="02020404030301010803" pitchFamily="18" charset="0"/>
              </a:rPr>
              <a:t>Redondance, redondance, redondance : si une partie du matériel est détruite durant le vol, il faut que le logiciel continue de fonctionner. 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4639" y="609600"/>
            <a:ext cx="1671827" cy="26625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60022" y="5677284"/>
            <a:ext cx="6096000" cy="8771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pPr marR="0" algn="ctr"/>
            <a:r>
              <a:rPr lang="fr-CA" sz="1700" dirty="0">
                <a:solidFill>
                  <a:prstClr val="black"/>
                </a:solidFill>
                <a:latin typeface="Garamond" panose="02020404030301010803" pitchFamily="18" charset="0"/>
              </a:rPr>
              <a:t>Pour plus de détails, voir : https://www.reddit.com/r/IAmA/comments/1853ap/we_are_spacex_software_engineers_we_launch/</a:t>
            </a:r>
          </a:p>
        </p:txBody>
      </p:sp>
      <p:sp>
        <p:nvSpPr>
          <p:cNvPr id="7" name="Rectangle 6"/>
          <p:cNvSpPr/>
          <p:nvPr/>
        </p:nvSpPr>
        <p:spPr>
          <a:xfrm>
            <a:off x="2197669" y="4549432"/>
            <a:ext cx="506382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Quelles sont les caractéristiques internes importantes ?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8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Importance de faires des compromis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545447"/>
            <a:ext cx="8596668" cy="38807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Il est important de </a:t>
            </a:r>
            <a:r>
              <a:rPr lang="fr-CA" sz="2000" b="1" dirty="0">
                <a:latin typeface="Garamond" panose="02020404030301010803" pitchFamily="18" charset="0"/>
              </a:rPr>
              <a:t>réfléchir</a:t>
            </a:r>
            <a:r>
              <a:rPr lang="fr-CA" sz="2000" dirty="0">
                <a:latin typeface="Garamond" panose="02020404030301010803" pitchFamily="18" charset="0"/>
              </a:rPr>
              <a:t> et de trouver des </a:t>
            </a:r>
            <a:r>
              <a:rPr lang="fr-CA" sz="2000" b="1" dirty="0">
                <a:latin typeface="Garamond" panose="02020404030301010803" pitchFamily="18" charset="0"/>
              </a:rPr>
              <a:t>compromis</a:t>
            </a:r>
            <a:r>
              <a:rPr lang="fr-CA" sz="2000" dirty="0">
                <a:latin typeface="Garamond" panose="02020404030301010803" pitchFamily="18" charset="0"/>
              </a:rPr>
              <a:t> ...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Certaines caractéristiques de qualité sont contradictoires avec d'autres.</a:t>
            </a:r>
          </a:p>
          <a:p>
            <a:pPr lvl="1">
              <a:lnSpc>
                <a:spcPct val="150000"/>
              </a:lnSpc>
            </a:pPr>
            <a:r>
              <a:rPr lang="fr-CA" sz="1800" dirty="0">
                <a:latin typeface="Garamond" panose="02020404030301010803" pitchFamily="18" charset="0"/>
              </a:rPr>
              <a:t>Ex.: Plus de robustesse peut demander une architecture plus complexe, plus difficile à comprendre.</a:t>
            </a:r>
          </a:p>
          <a:p>
            <a:pPr lvl="1">
              <a:lnSpc>
                <a:spcPct val="150000"/>
              </a:lnSpc>
            </a:pPr>
            <a:r>
              <a:rPr lang="fr-CA" sz="1800" dirty="0">
                <a:latin typeface="Garamond" panose="02020404030301010803" pitchFamily="18" charset="0"/>
              </a:rPr>
              <a:t>Ex.: Plus de fiabilité peut demander une structure particulière, moins performante.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Il est important de </a:t>
            </a:r>
            <a:r>
              <a:rPr lang="fr-CA" sz="2000" b="1" dirty="0">
                <a:latin typeface="Garamond" panose="02020404030301010803" pitchFamily="18" charset="0"/>
              </a:rPr>
              <a:t>prioriser</a:t>
            </a:r>
            <a:r>
              <a:rPr lang="fr-CA" sz="2000" dirty="0">
                <a:latin typeface="Garamond" panose="02020404030301010803" pitchFamily="18" charset="0"/>
              </a:rPr>
              <a:t> les caractéristiques importantes dans notre contexte. </a:t>
            </a:r>
          </a:p>
          <a:p>
            <a:endParaRPr lang="fr-CA" b="1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932" y="4977975"/>
            <a:ext cx="2263343" cy="1715424"/>
          </a:xfrm>
          <a:prstGeom prst="rect">
            <a:avLst/>
          </a:prstGeom>
        </p:spPr>
      </p:pic>
      <p:sp>
        <p:nvSpPr>
          <p:cNvPr id="14" name="Flèche angle droit à deux pointes 13"/>
          <p:cNvSpPr/>
          <p:nvPr/>
        </p:nvSpPr>
        <p:spPr>
          <a:xfrm rot="8530596">
            <a:off x="3232791" y="5384389"/>
            <a:ext cx="791825" cy="821152"/>
          </a:xfrm>
          <a:prstGeom prst="leftUpArrow">
            <a:avLst>
              <a:gd name="adj1" fmla="val 2071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586" y="4745774"/>
            <a:ext cx="2013806" cy="1947625"/>
          </a:xfrm>
          <a:prstGeom prst="rect">
            <a:avLst/>
          </a:prstGeom>
        </p:spPr>
      </p:pic>
      <p:sp>
        <p:nvSpPr>
          <p:cNvPr id="17" name="Flèche angle droit à deux pointes 16"/>
          <p:cNvSpPr/>
          <p:nvPr/>
        </p:nvSpPr>
        <p:spPr>
          <a:xfrm rot="18582549">
            <a:off x="9836781" y="5309011"/>
            <a:ext cx="791825" cy="821152"/>
          </a:xfrm>
          <a:prstGeom prst="leftUpArrow">
            <a:avLst>
              <a:gd name="adj1" fmla="val 2071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8" name="Double flèche horizontale 17"/>
          <p:cNvSpPr/>
          <p:nvPr/>
        </p:nvSpPr>
        <p:spPr>
          <a:xfrm>
            <a:off x="6227618" y="5581052"/>
            <a:ext cx="1587731" cy="42782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9" name="Rectangle 18"/>
          <p:cNvSpPr/>
          <p:nvPr/>
        </p:nvSpPr>
        <p:spPr>
          <a:xfrm>
            <a:off x="1704108" y="5407921"/>
            <a:ext cx="1475151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sz="1500" b="1" dirty="0">
                <a:solidFill>
                  <a:prstClr val="black"/>
                </a:solidFill>
                <a:latin typeface="Garamond" panose="02020404030301010803" pitchFamily="18" charset="0"/>
              </a:rPr>
              <a:t>Entre les caractéristiques externes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246431" y="4857305"/>
            <a:ext cx="1514998" cy="5539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sz="1500" b="1" dirty="0">
                <a:solidFill>
                  <a:prstClr val="black"/>
                </a:solidFill>
                <a:latin typeface="Garamond" panose="02020404030301010803" pitchFamily="18" charset="0"/>
              </a:rPr>
              <a:t>Entre externes et internes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716849" y="5188637"/>
            <a:ext cx="1475151" cy="7848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sz="1500" b="1" dirty="0">
                <a:solidFill>
                  <a:prstClr val="black"/>
                </a:solidFill>
                <a:latin typeface="Garamond" panose="02020404030301010803" pitchFamily="18" charset="0"/>
              </a:rPr>
              <a:t>Entre les caractéristiques </a:t>
            </a:r>
            <a:r>
              <a:rPr lang="fr-CA" sz="1500" b="1" dirty="0" smtClean="0">
                <a:solidFill>
                  <a:prstClr val="black"/>
                </a:solidFill>
                <a:latin typeface="Garamond" panose="02020404030301010803" pitchFamily="18" charset="0"/>
              </a:rPr>
              <a:t>internes</a:t>
            </a:r>
            <a:endParaRPr lang="fr-CA" sz="15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9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034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Détails: langages de programmation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9534" y="939801"/>
            <a:ext cx="8596668" cy="4542762"/>
          </a:xfrm>
        </p:spPr>
        <p:txBody>
          <a:bodyPr>
            <a:no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Choix des technologies/librairies principales dirigent le choix du/des langages de programmation.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Note : Il est possible de choisir une librairie C++ et de faire le reste du programme en Java, mais ce n'est pas toujours facile ni performant.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Certains concepts plus faciles à exprimer dans un langage particulier.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Ex.: C++ conçu pour l'orienté-objet. Utile pour des projets avec des objets clairement définis.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Ex.: Pascal conçu pour le calcul scientifique. Était utile pour des calculs très complexes.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Choix du langage : plus de </a:t>
            </a:r>
            <a:r>
              <a:rPr lang="fr-CA" sz="2000" b="1" dirty="0">
                <a:latin typeface="Garamond" panose="02020404030301010803" pitchFamily="18" charset="0"/>
              </a:rPr>
              <a:t>productivité</a:t>
            </a:r>
            <a:r>
              <a:rPr lang="fr-CA" sz="2000" dirty="0">
                <a:latin typeface="Garamond" panose="02020404030301010803" pitchFamily="18" charset="0"/>
              </a:rPr>
              <a:t> avec :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Un langage que les </a:t>
            </a:r>
            <a:r>
              <a:rPr lang="fr-CA" sz="1800" dirty="0" err="1">
                <a:latin typeface="Garamond" panose="02020404030301010803" pitchFamily="18" charset="0"/>
              </a:rPr>
              <a:t>développeurEs</a:t>
            </a:r>
            <a:r>
              <a:rPr lang="fr-CA" sz="1800" dirty="0">
                <a:latin typeface="Garamond" panose="02020404030301010803" pitchFamily="18" charset="0"/>
              </a:rPr>
              <a:t> connaissent,</a:t>
            </a:r>
          </a:p>
          <a:p>
            <a:pPr lvl="2"/>
            <a:r>
              <a:rPr lang="fr-CA" sz="1600" dirty="0">
                <a:latin typeface="Garamond" panose="02020404030301010803" pitchFamily="18" charset="0"/>
              </a:rPr>
              <a:t>Ex.: votre performance en C++ vs. votre performance en Scala.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Un langage à un haut niveau d'abstraction qui cache les détails plus complexes.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228" y="6083859"/>
            <a:ext cx="5851305" cy="6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22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65502" y="3400926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Assurance-qualité : Techniques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Stratégie globale d’assurance-qualité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4827" y="1679326"/>
            <a:ext cx="9176529" cy="438459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b="1" dirty="0">
                <a:latin typeface="Garamond" panose="02020404030301010803" pitchFamily="18" charset="0"/>
              </a:rPr>
              <a:t>Définir les objectifs</a:t>
            </a:r>
            <a:r>
              <a:rPr lang="fr-CA" sz="2000" dirty="0">
                <a:latin typeface="Garamond" panose="02020404030301010803" pitchFamily="18" charset="0"/>
              </a:rPr>
              <a:t> de qualité.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Prioriser les </a:t>
            </a:r>
            <a:r>
              <a:rPr lang="fr-CA" sz="2000" dirty="0" smtClean="0">
                <a:latin typeface="Garamond" panose="02020404030301010803" pitchFamily="18" charset="0"/>
              </a:rPr>
              <a:t>caractéristiques </a:t>
            </a:r>
            <a:r>
              <a:rPr lang="fr-CA" sz="2000" dirty="0">
                <a:latin typeface="Garamond" panose="02020404030301010803" pitchFamily="18" charset="0"/>
              </a:rPr>
              <a:t>externes/internes importantes.</a:t>
            </a:r>
          </a:p>
          <a:p>
            <a:pPr>
              <a:lnSpc>
                <a:spcPct val="150000"/>
              </a:lnSpc>
            </a:pPr>
            <a:r>
              <a:rPr lang="fr-CA" sz="2000" b="1" dirty="0">
                <a:latin typeface="Garamond" panose="02020404030301010803" pitchFamily="18" charset="0"/>
              </a:rPr>
              <a:t>Assurer</a:t>
            </a:r>
            <a:r>
              <a:rPr lang="fr-CA" sz="2000" dirty="0">
                <a:latin typeface="Garamond" panose="02020404030301010803" pitchFamily="18" charset="0"/>
              </a:rPr>
              <a:t> que </a:t>
            </a:r>
            <a:r>
              <a:rPr lang="fr-CA" sz="2000" b="1" dirty="0">
                <a:latin typeface="Garamond" panose="02020404030301010803" pitchFamily="18" charset="0"/>
              </a:rPr>
              <a:t>les ressources</a:t>
            </a:r>
            <a:r>
              <a:rPr lang="fr-CA" sz="2000" dirty="0">
                <a:latin typeface="Garamond" panose="02020404030301010803" pitchFamily="18" charset="0"/>
              </a:rPr>
              <a:t> sont toujours disponibles. 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La QA (</a:t>
            </a:r>
            <a:r>
              <a:rPr lang="fr-CA" sz="2000" i="1" dirty="0">
                <a:latin typeface="Garamond" panose="02020404030301010803" pitchFamily="18" charset="0"/>
              </a:rPr>
              <a:t>« </a:t>
            </a:r>
            <a:r>
              <a:rPr lang="fr-CA" sz="2000" i="1" dirty="0" err="1">
                <a:latin typeface="Garamond" panose="02020404030301010803" pitchFamily="18" charset="0"/>
              </a:rPr>
              <a:t>Quality</a:t>
            </a:r>
            <a:r>
              <a:rPr lang="fr-CA" sz="2000" i="1" dirty="0">
                <a:latin typeface="Garamond" panose="02020404030301010803" pitchFamily="18" charset="0"/>
              </a:rPr>
              <a:t> Assurance »</a:t>
            </a:r>
            <a:r>
              <a:rPr lang="fr-CA" sz="2000" dirty="0">
                <a:latin typeface="Garamond" panose="02020404030301010803" pitchFamily="18" charset="0"/>
              </a:rPr>
              <a:t>) est souvent perçue comme secondaire.</a:t>
            </a:r>
          </a:p>
          <a:p>
            <a:pPr lvl="2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Quand ça va mal (retards, manque d'argent) → c'est toujours dans la QA  qu'on coupe.</a:t>
            </a:r>
          </a:p>
          <a:p>
            <a:pPr lvl="2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La QA ne produit pas de code → La QA ne produit que des mauvaises nouvelles.  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8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Stratégie globale d’assurance-qualité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739484"/>
            <a:ext cx="9766077" cy="4480843"/>
          </a:xfrm>
        </p:spPr>
        <p:txBody>
          <a:bodyPr>
            <a:normAutofit/>
          </a:bodyPr>
          <a:lstStyle/>
          <a:p>
            <a:r>
              <a:rPr lang="fr-CA" sz="2000" b="1" dirty="0">
                <a:latin typeface="Garamond" panose="02020404030301010803" pitchFamily="18" charset="0"/>
              </a:rPr>
              <a:t>Stratégie des tests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Il est possible de faire des tests à toutes les étapes du développement.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tests de faisabilité (exigences), tests de performance (conception), tests unitaires (construction), tests d'acceptation (déploiement), etc.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Quels tests fait-on ? À quel moment ? Avec quel échéancier / quelles ressources ? 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Déterminer les directives</a:t>
            </a:r>
            <a:r>
              <a:rPr lang="fr-CA" sz="2000" dirty="0">
                <a:latin typeface="Garamond" panose="02020404030301010803" pitchFamily="18" charset="0"/>
              </a:rPr>
              <a:t> de génie logiciel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Guides servant à formaliser/standardiser certaines parties du processus de développement.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Guide de programmation, gabarit (</a:t>
            </a:r>
            <a:r>
              <a:rPr lang="fr-CA" sz="2000" i="1" dirty="0">
                <a:latin typeface="Garamond" panose="02020404030301010803" pitchFamily="18" charset="0"/>
              </a:rPr>
              <a:t>« </a:t>
            </a:r>
            <a:r>
              <a:rPr lang="fr-CA" sz="2000" i="1" dirty="0" err="1">
                <a:latin typeface="Garamond" panose="02020404030301010803" pitchFamily="18" charset="0"/>
              </a:rPr>
              <a:t>template</a:t>
            </a:r>
            <a:r>
              <a:rPr lang="fr-CA" sz="2000" i="1" dirty="0">
                <a:latin typeface="Garamond" panose="02020404030301010803" pitchFamily="18" charset="0"/>
              </a:rPr>
              <a:t> »</a:t>
            </a:r>
            <a:r>
              <a:rPr lang="fr-CA" sz="2000" dirty="0">
                <a:latin typeface="Garamond" panose="02020404030301010803" pitchFamily="18" charset="0"/>
              </a:rPr>
              <a:t>) de document d'exigences, etc.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Pourquoi → Respect des guides peut être évalué par la QA.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3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88434"/>
            <a:ext cx="8596668" cy="1320800"/>
          </a:xfrm>
        </p:spPr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Ex.: Projet à code ouvert </a:t>
            </a:r>
            <a:r>
              <a:rPr lang="fr-CA" b="1" i="1" dirty="0">
                <a:latin typeface="Garamond" panose="02020404030301010803" pitchFamily="18" charset="0"/>
              </a:rPr>
              <a:t>« </a:t>
            </a:r>
            <a:r>
              <a:rPr lang="fr-CA" b="1" i="1" dirty="0" err="1">
                <a:latin typeface="Garamond" panose="02020404030301010803" pitchFamily="18" charset="0"/>
              </a:rPr>
              <a:t>Chromium</a:t>
            </a:r>
            <a:r>
              <a:rPr lang="fr-CA" b="1" i="1" dirty="0">
                <a:latin typeface="Garamond" panose="02020404030301010803" pitchFamily="18" charset="0"/>
              </a:rPr>
              <a:t> OS »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0" y="760095"/>
            <a:ext cx="9481039" cy="51704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29469" y="6110501"/>
            <a:ext cx="21034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Objectifs de qualité</a:t>
            </a:r>
          </a:p>
        </p:txBody>
      </p:sp>
      <p:sp>
        <p:nvSpPr>
          <p:cNvPr id="6" name="Accolade fermante 5"/>
          <p:cNvSpPr/>
          <p:nvPr/>
        </p:nvSpPr>
        <p:spPr>
          <a:xfrm>
            <a:off x="2695074" y="3152274"/>
            <a:ext cx="228600" cy="854242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8" name="Connecteur droit avec flèche 7"/>
          <p:cNvCxnSpPr/>
          <p:nvPr/>
        </p:nvCxnSpPr>
        <p:spPr>
          <a:xfrm flipH="1">
            <a:off x="2261937" y="4030579"/>
            <a:ext cx="517358" cy="20799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887804" y="6110501"/>
            <a:ext cx="1843774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Stratégie de tests</a:t>
            </a:r>
          </a:p>
        </p:txBody>
      </p:sp>
      <p:cxnSp>
        <p:nvCxnSpPr>
          <p:cNvPr id="11" name="Connecteur droit avec flèche 10"/>
          <p:cNvCxnSpPr>
            <a:endCxn id="9" idx="0"/>
          </p:cNvCxnSpPr>
          <p:nvPr/>
        </p:nvCxnSpPr>
        <p:spPr>
          <a:xfrm flipH="1">
            <a:off x="4809691" y="5630779"/>
            <a:ext cx="486782" cy="47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64757" y="5826502"/>
            <a:ext cx="393037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Directives : Guides de programmation</a:t>
            </a:r>
          </a:p>
        </p:txBody>
      </p:sp>
      <p:sp>
        <p:nvSpPr>
          <p:cNvPr id="14" name="Accolade ouvrante 13"/>
          <p:cNvSpPr/>
          <p:nvPr/>
        </p:nvSpPr>
        <p:spPr>
          <a:xfrm>
            <a:off x="5486400" y="4776537"/>
            <a:ext cx="84221" cy="294003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cxnSp>
        <p:nvCxnSpPr>
          <p:cNvPr id="16" name="Connecteur droit avec flèche 15"/>
          <p:cNvCxnSpPr/>
          <p:nvPr/>
        </p:nvCxnSpPr>
        <p:spPr>
          <a:xfrm>
            <a:off x="5570621" y="5070540"/>
            <a:ext cx="842211" cy="8001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297866" y="1796576"/>
            <a:ext cx="2903534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 smtClean="0">
                <a:solidFill>
                  <a:prstClr val="black"/>
                </a:solidFill>
                <a:latin typeface="Garamond" panose="02020404030301010803" pitchFamily="18" charset="0"/>
              </a:rPr>
              <a:t>Faible budget → beaucoup d’automatisation</a:t>
            </a:r>
            <a:endParaRPr lang="fr-CA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22237" y="6440672"/>
            <a:ext cx="3939347" cy="323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sz="1500" dirty="0">
                <a:solidFill>
                  <a:prstClr val="black"/>
                </a:solidFill>
                <a:latin typeface="Garamond" panose="02020404030301010803" pitchFamily="18" charset="0"/>
              </a:rPr>
              <a:t>Source : http://www.chromium.org/chromium-os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97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92324" y="10427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Exemples de techniques d’assurance-qualité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324" y="1106905"/>
            <a:ext cx="9597634" cy="5618748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Révisions techniques </a:t>
            </a:r>
            <a:r>
              <a:rPr lang="fr-CA" sz="2000" b="1" dirty="0">
                <a:latin typeface="Garamond" panose="02020404030301010803" pitchFamily="18" charset="0"/>
              </a:rPr>
              <a:t>informelles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Relire le code écrit par un collègue.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Ex.: Passer sur le document de conception avec un collègue.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Révisions techniques </a:t>
            </a:r>
            <a:r>
              <a:rPr lang="fr-CA" sz="2000" b="1" dirty="0">
                <a:latin typeface="Garamond" panose="02020404030301010803" pitchFamily="18" charset="0"/>
              </a:rPr>
              <a:t>formelles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Réunion où on révise ligne par ligne un document ou du code suivant un protocole clairement défini.</a:t>
            </a:r>
          </a:p>
          <a:p>
            <a:pPr lvl="1"/>
            <a:r>
              <a:rPr lang="fr-CA" sz="1800" dirty="0">
                <a:latin typeface="Garamond" panose="02020404030301010803" pitchFamily="18" charset="0"/>
              </a:rPr>
              <a:t>En anglais : </a:t>
            </a:r>
            <a:r>
              <a:rPr lang="fr-CA" sz="1800" i="1" dirty="0">
                <a:latin typeface="Garamond" panose="02020404030301010803" pitchFamily="18" charset="0"/>
              </a:rPr>
              <a:t>« </a:t>
            </a:r>
            <a:r>
              <a:rPr lang="fr-CA" sz="1800" i="1" dirty="0" err="1">
                <a:latin typeface="Garamond" panose="02020404030301010803" pitchFamily="18" charset="0"/>
              </a:rPr>
              <a:t>formal</a:t>
            </a:r>
            <a:r>
              <a:rPr lang="fr-CA" sz="1800" i="1" dirty="0">
                <a:latin typeface="Garamond" panose="02020404030301010803" pitchFamily="18" charset="0"/>
              </a:rPr>
              <a:t> inspection ».</a:t>
            </a:r>
            <a:endParaRPr lang="fr-CA" sz="1800" dirty="0">
              <a:latin typeface="Garamond" panose="02020404030301010803" pitchFamily="18" charset="0"/>
            </a:endParaRPr>
          </a:p>
          <a:p>
            <a:r>
              <a:rPr lang="fr-CA" sz="2000" b="1" dirty="0">
                <a:latin typeface="Garamond" panose="02020404030301010803" pitchFamily="18" charset="0"/>
              </a:rPr>
              <a:t>Audits</a:t>
            </a:r>
            <a:endParaRPr lang="fr-CA" sz="2000" dirty="0">
              <a:latin typeface="Garamond" panose="02020404030301010803" pitchFamily="18" charset="0"/>
            </a:endParaRP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Une équipe indépendante de professionnels inspecte le travail réalisé.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Peut être une autre équipe de l'entreprise (audit interne) ou d'une autre entreprise (audit externe).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Audit externe peut être obligatoire pour un logiciel très critique. 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04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00526"/>
            <a:ext cx="8596668" cy="1320800"/>
          </a:xfrm>
        </p:spPr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Exemple de révision technique informelle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1" y="829257"/>
            <a:ext cx="8656079" cy="59404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440761" y="4200708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Arial" panose="020B0604020202020204" pitchFamily="34" charset="0"/>
              </a:rPr>
              <a:t>Révision informelle d’une </a:t>
            </a:r>
            <a:r>
              <a:rPr lang="fr-CA" dirty="0">
                <a:solidFill>
                  <a:prstClr val="black"/>
                </a:solidFill>
                <a:latin typeface="Tahoma" panose="020B0604030504040204" pitchFamily="34" charset="0"/>
              </a:rPr>
              <a:t>soumission de code à travers les outils Git / Gerrit.</a:t>
            </a:r>
            <a:endParaRPr lang="fr-CA" sz="14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>
            <a:off x="2959768" y="4872789"/>
            <a:ext cx="1528994" cy="167239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096000" y="6534835"/>
            <a:ext cx="6096000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R="0"/>
            <a:r>
              <a:rPr lang="fr-CA" sz="1500" b="1" dirty="0">
                <a:solidFill>
                  <a:prstClr val="black"/>
                </a:solidFill>
                <a:latin typeface="Garamond" panose="02020404030301010803" pitchFamily="18" charset="0"/>
              </a:rPr>
              <a:t>Source (?) : </a:t>
            </a:r>
            <a:r>
              <a:rPr lang="fr-CA" sz="1500" b="1" dirty="0">
                <a:solidFill>
                  <a:srgbClr val="000000"/>
                </a:solidFill>
                <a:latin typeface="Garamond" panose="02020404030301010803" pitchFamily="18" charset="0"/>
              </a:rPr>
              <a:t>https://android-review.googlesource.com/#/c/46877/</a:t>
            </a:r>
            <a:endParaRPr lang="fr-CA" sz="15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8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912" y="176463"/>
            <a:ext cx="8695267" cy="1320800"/>
          </a:xfrm>
        </p:spPr>
        <p:txBody>
          <a:bodyPr>
            <a:noAutofit/>
          </a:bodyPr>
          <a:lstStyle/>
          <a:p>
            <a:r>
              <a:rPr lang="fr-CA" sz="3000" b="1" dirty="0">
                <a:latin typeface="Garamond" panose="02020404030301010803" pitchFamily="18" charset="0"/>
              </a:rPr>
              <a:t>Ex.: extrait d’un </a:t>
            </a:r>
            <a:r>
              <a:rPr lang="fr-CA" sz="3000" b="1" i="1" dirty="0">
                <a:latin typeface="Garamond" panose="02020404030301010803" pitchFamily="18" charset="0"/>
              </a:rPr>
              <a:t>« checklist »</a:t>
            </a:r>
            <a:r>
              <a:rPr lang="fr-CA" sz="3000" b="1" dirty="0">
                <a:latin typeface="Garamond" panose="02020404030301010803" pitchFamily="18" charset="0"/>
              </a:rPr>
              <a:t> de révision formelle de la NASA (1993)</a:t>
            </a:r>
            <a:br>
              <a:rPr lang="fr-CA" sz="3000" b="1" dirty="0">
                <a:latin typeface="Garamond" panose="02020404030301010803" pitchFamily="18" charset="0"/>
              </a:rPr>
            </a:br>
            <a:endParaRPr lang="fr-CA" sz="3000" b="1" dirty="0">
              <a:latin typeface="Garamond" panose="02020404030301010803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82" y="1229495"/>
            <a:ext cx="7288525" cy="5628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86287" y="836863"/>
            <a:ext cx="450700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Note : Le processus complet fait 68 pages ...</a:t>
            </a:r>
          </a:p>
        </p:txBody>
      </p:sp>
      <p:sp>
        <p:nvSpPr>
          <p:cNvPr id="6" name="Rectangle 5"/>
          <p:cNvSpPr/>
          <p:nvPr/>
        </p:nvSpPr>
        <p:spPr>
          <a:xfrm>
            <a:off x="6981275" y="6276292"/>
            <a:ext cx="4533998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sz="1500" dirty="0">
                <a:solidFill>
                  <a:prstClr val="black"/>
                </a:solidFill>
                <a:latin typeface="Garamond" panose="02020404030301010803" pitchFamily="18" charset="0"/>
              </a:rPr>
              <a:t>Source : https://ntrs.nasa.gov/search.jsp?R=19980228472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85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2008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 de plan pour un audit externe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08" y="660400"/>
            <a:ext cx="8128136" cy="59397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52144" y="6086138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L’équipe externe doit savoir sur quoi baser son audit. Dans ce cas, il s’agit du standard ISO 9001:2008.</a:t>
            </a:r>
            <a:endParaRPr lang="fr-CA" sz="14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4138863" y="4572000"/>
            <a:ext cx="3294658" cy="1504749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39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Révision de code : exemple d’approche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93295" y="1684421"/>
            <a:ext cx="9745579" cy="5029200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 Le ou la </a:t>
            </a:r>
            <a:r>
              <a:rPr lang="fr-CA" sz="2000" dirty="0" err="1">
                <a:latin typeface="Garamond" panose="02020404030301010803" pitchFamily="18" charset="0"/>
              </a:rPr>
              <a:t>programmeure</a:t>
            </a:r>
            <a:r>
              <a:rPr lang="fr-CA" sz="2000" dirty="0">
                <a:latin typeface="Garamond" panose="02020404030301010803" pitchFamily="18" charset="0"/>
              </a:rPr>
              <a:t> distribue son code source à ses lecteurs.</a:t>
            </a:r>
          </a:p>
          <a:p>
            <a:pPr lvl="1"/>
            <a:r>
              <a:rPr lang="fr-CA" sz="2000" i="1" dirty="0">
                <a:latin typeface="Garamond" panose="02020404030301010803" pitchFamily="18" charset="0"/>
              </a:rPr>
              <a:t>« Open Source »</a:t>
            </a:r>
            <a:r>
              <a:rPr lang="fr-CA" sz="2000" dirty="0">
                <a:latin typeface="Garamond" panose="02020404030301010803" pitchFamily="18" charset="0"/>
              </a:rPr>
              <a:t> : code soumis pour révision sous la forme d'un </a:t>
            </a:r>
            <a:r>
              <a:rPr lang="fr-CA" sz="2000" i="1" dirty="0">
                <a:latin typeface="Garamond" panose="02020404030301010803" pitchFamily="18" charset="0"/>
              </a:rPr>
              <a:t>« pull </a:t>
            </a:r>
            <a:r>
              <a:rPr lang="fr-CA" sz="2000" i="1" dirty="0" err="1">
                <a:latin typeface="Garamond" panose="02020404030301010803" pitchFamily="18" charset="0"/>
              </a:rPr>
              <a:t>request</a:t>
            </a:r>
            <a:r>
              <a:rPr lang="fr-CA" sz="2000" i="1" dirty="0">
                <a:latin typeface="Garamond" panose="02020404030301010803" pitchFamily="18" charset="0"/>
              </a:rPr>
              <a:t> »</a:t>
            </a:r>
            <a:r>
              <a:rPr lang="fr-CA" sz="2000" dirty="0">
                <a:latin typeface="Garamond" panose="02020404030301010803" pitchFamily="18" charset="0"/>
              </a:rPr>
              <a:t> ou</a:t>
            </a:r>
            <a:r>
              <a:rPr lang="fr-CA" sz="2000" i="1" dirty="0">
                <a:latin typeface="Garamond" panose="02020404030301010803" pitchFamily="18" charset="0"/>
              </a:rPr>
              <a:t> « </a:t>
            </a:r>
            <a:r>
              <a:rPr lang="fr-CA" sz="2000" i="1" dirty="0" err="1">
                <a:latin typeface="Garamond" panose="02020404030301010803" pitchFamily="18" charset="0"/>
              </a:rPr>
              <a:t>merge</a:t>
            </a:r>
            <a:r>
              <a:rPr lang="fr-CA" sz="2000" i="1" dirty="0">
                <a:latin typeface="Garamond" panose="02020404030301010803" pitchFamily="18" charset="0"/>
              </a:rPr>
              <a:t> </a:t>
            </a:r>
            <a:r>
              <a:rPr lang="fr-CA" sz="2000" i="1" dirty="0" err="1">
                <a:latin typeface="Garamond" panose="02020404030301010803" pitchFamily="18" charset="0"/>
              </a:rPr>
              <a:t>request</a:t>
            </a:r>
            <a:r>
              <a:rPr lang="fr-CA" sz="2000" i="1" dirty="0">
                <a:latin typeface="Garamond" panose="02020404030301010803" pitchFamily="18" charset="0"/>
              </a:rPr>
              <a:t> »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Plusieurs personnes lisent le code, de manière indépendante.</a:t>
            </a:r>
          </a:p>
          <a:p>
            <a:pPr lvl="1"/>
            <a:r>
              <a:rPr lang="fr-CA" sz="2000" i="1" dirty="0">
                <a:latin typeface="Garamond" panose="02020404030301010803" pitchFamily="18" charset="0"/>
              </a:rPr>
              <a:t>« Open Source »</a:t>
            </a:r>
            <a:r>
              <a:rPr lang="fr-CA" sz="2000" dirty="0">
                <a:latin typeface="Garamond" panose="02020404030301010803" pitchFamily="18" charset="0"/>
              </a:rPr>
              <a:t> : les réviseurs sont des personnes choisies qui connaissent bien la partie du logiciel modifiée.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Une fois le code lu, une réunion de lecture est animée par l'auteur.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Souvent optionnel, pour du code très critique.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L'auteur corrige les problèmes.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Et on retourne au point (1) si nécessaire ...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34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Efficacité de la révision de code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Peut détecter entre 20% et 40% des erreurs,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Trouve moins d'erreurs que la révision formelle, mais demande moins de ressources,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Facile à faire si on a un grand nombre de réviseurs disponibles → projets </a:t>
            </a:r>
            <a:r>
              <a:rPr lang="fr-CA" sz="2000" i="1" dirty="0">
                <a:latin typeface="Garamond" panose="02020404030301010803" pitchFamily="18" charset="0"/>
              </a:rPr>
              <a:t>« open source »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Peut se faire en ligne avec des outils → Gerrit.</a:t>
            </a:r>
          </a:p>
          <a:p>
            <a:pPr>
              <a:lnSpc>
                <a:spcPct val="150000"/>
              </a:lnSpc>
            </a:pPr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52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(pour la petite histoire)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41501"/>
            <a:ext cx="5139266" cy="4199862"/>
          </a:xfrm>
          <a:noFill/>
          <a:ln>
            <a:solidFill>
              <a:schemeClr val="accent5"/>
            </a:solidFill>
          </a:ln>
        </p:spPr>
        <p:txBody>
          <a:bodyPr>
            <a:normAutofit lnSpcReduction="10000"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Les langages de programmation ont été inventées par des femmes :</a:t>
            </a:r>
          </a:p>
          <a:p>
            <a:r>
              <a:rPr lang="fr-CA" sz="2000" b="1" dirty="0">
                <a:latin typeface="Garamond" panose="02020404030301010803" pitchFamily="18" charset="0"/>
              </a:rPr>
              <a:t>Ada Lovelace</a:t>
            </a:r>
            <a:r>
              <a:rPr lang="fr-CA" sz="2000" dirty="0">
                <a:latin typeface="Garamond" panose="02020404030301010803" pitchFamily="18" charset="0"/>
              </a:rPr>
              <a:t> : qui a inventé un langage théorique au XIXe siècle pour faire marcher la machine de Babbage.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« </a:t>
            </a:r>
            <a:r>
              <a:rPr lang="fr-CA" sz="2000" dirty="0" err="1">
                <a:latin typeface="Garamond" panose="02020404030301010803" pitchFamily="18" charset="0"/>
              </a:rPr>
              <a:t>Amazing</a:t>
            </a:r>
            <a:r>
              <a:rPr lang="fr-CA" sz="2000" dirty="0">
                <a:latin typeface="Garamond" panose="02020404030301010803" pitchFamily="18" charset="0"/>
              </a:rPr>
              <a:t> » </a:t>
            </a:r>
            <a:r>
              <a:rPr lang="fr-CA" sz="2000" b="1" dirty="0">
                <a:latin typeface="Garamond" panose="02020404030301010803" pitchFamily="18" charset="0"/>
              </a:rPr>
              <a:t>Grace Hopper</a:t>
            </a:r>
            <a:r>
              <a:rPr lang="fr-CA" sz="2000" dirty="0">
                <a:latin typeface="Garamond" panose="02020404030301010803" pitchFamily="18" charset="0"/>
              </a:rPr>
              <a:t> : Travaillant sur l'UNIVAC I, fatiguée d'entrer les données en binaire, elle a inventé le premier compilateur et donc le premier langage de programmation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... après que les hommes lui ont dit que c'était impossible.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885" y="1473549"/>
            <a:ext cx="1378830" cy="1980501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497" y="3735063"/>
            <a:ext cx="1345218" cy="300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47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7087" y="224590"/>
            <a:ext cx="9417161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Pourquoi l’</a:t>
            </a:r>
            <a:r>
              <a:rPr lang="fr-CA" b="1" i="1" dirty="0">
                <a:latin typeface="Garamond" panose="02020404030301010803" pitchFamily="18" charset="0"/>
              </a:rPr>
              <a:t>« open source »</a:t>
            </a:r>
            <a:r>
              <a:rPr lang="fr-CA" b="1" dirty="0">
                <a:latin typeface="Garamond" panose="02020404030301010803" pitchFamily="18" charset="0"/>
              </a:rPr>
              <a:t> fait autant de révision de code ?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Les changements sont le cauchemar de l'assurance-qualité.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Chaque changement, même une correction de bogue, peut introduire de nouveaux bogues.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Besoin d'assurer la traçabilité entre les changements dans le code et les demandes de changements (</a:t>
            </a:r>
            <a:r>
              <a:rPr lang="fr-CA" sz="2000" i="1" dirty="0">
                <a:latin typeface="Garamond" panose="02020404030301010803" pitchFamily="18" charset="0"/>
              </a:rPr>
              <a:t>« CR, Change </a:t>
            </a:r>
            <a:r>
              <a:rPr lang="fr-CA" sz="2000" i="1" dirty="0" err="1">
                <a:latin typeface="Garamond" panose="02020404030301010803" pitchFamily="18" charset="0"/>
              </a:rPr>
              <a:t>Request</a:t>
            </a:r>
            <a:r>
              <a:rPr lang="fr-CA" sz="2000" i="1" dirty="0">
                <a:latin typeface="Garamond" panose="02020404030301010803" pitchFamily="18" charset="0"/>
              </a:rPr>
              <a:t> »</a:t>
            </a:r>
            <a:r>
              <a:rPr lang="fr-CA" sz="2000" dirty="0">
                <a:latin typeface="Garamond" panose="02020404030301010803" pitchFamily="18" charset="0"/>
              </a:rPr>
              <a:t>).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Donc besoin de procédures établies,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21" y="4014359"/>
            <a:ext cx="4683903" cy="2642202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1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Pourquoi l’</a:t>
            </a:r>
            <a:r>
              <a:rPr lang="fr-CA" b="1" i="1" dirty="0">
                <a:latin typeface="Garamond" panose="02020404030301010803" pitchFamily="18" charset="0"/>
              </a:rPr>
              <a:t>« open source »</a:t>
            </a:r>
            <a:r>
              <a:rPr lang="fr-CA" b="1" dirty="0">
                <a:latin typeface="Garamond" panose="02020404030301010803" pitchFamily="18" charset="0"/>
              </a:rPr>
              <a:t> fait autant de révision de code ?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1314"/>
            <a:ext cx="7756812" cy="572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42284" y="4645876"/>
            <a:ext cx="6096000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>
            <a:spAutoFit/>
          </a:bodyPr>
          <a:lstStyle/>
          <a:p>
            <a:pPr marR="0" algn="ctr"/>
            <a:r>
              <a:rPr lang="fr-CA" b="1" dirty="0" err="1">
                <a:solidFill>
                  <a:prstClr val="black"/>
                </a:solidFill>
                <a:latin typeface="Garamond" panose="02020404030301010803" pitchFamily="18" charset="0"/>
              </a:rPr>
              <a:t>Bugzilla</a:t>
            </a:r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, l’outil de Firefox pour le suivi des demandes de changement.</a:t>
            </a:r>
            <a:endParaRPr lang="fr-CA" sz="14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86267" y="6534835"/>
            <a:ext cx="7980947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fr-CA" sz="1500" dirty="0" smtClean="0">
                <a:solidFill>
                  <a:srgbClr val="000000"/>
                </a:solidFill>
                <a:latin typeface="Garamond" panose="02020404030301010803" pitchFamily="18" charset="0"/>
              </a:rPr>
              <a:t>source </a:t>
            </a:r>
            <a:r>
              <a:rPr lang="fr-CA" sz="1500" dirty="0">
                <a:solidFill>
                  <a:srgbClr val="000000"/>
                </a:solidFill>
                <a:latin typeface="Garamond" panose="02020404030301010803" pitchFamily="18" charset="0"/>
              </a:rPr>
              <a:t>: https://bugzilla.mozilla.org/buglist.cgi?product=Firefox&amp;component=Search&amp;resolution=---</a:t>
            </a:r>
            <a:endParaRPr lang="fr-CA" sz="15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3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Révision technique formelle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7357" y="1612233"/>
            <a:ext cx="9492915" cy="508935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Révision technique → se fait sur des documents techniques → document d'exigences, document d'architecture, code, etc.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Révision technique formelle :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Généralement faite à des points de contrôles (</a:t>
            </a:r>
            <a:r>
              <a:rPr lang="fr-CA" sz="2000" i="1" dirty="0">
                <a:latin typeface="Garamond" panose="02020404030301010803" pitchFamily="18" charset="0"/>
              </a:rPr>
              <a:t>« checkpoints »</a:t>
            </a:r>
            <a:r>
              <a:rPr lang="fr-CA" sz="2000" dirty="0">
                <a:latin typeface="Garamond" panose="02020404030301010803" pitchFamily="18" charset="0"/>
              </a:rPr>
              <a:t>) déterminés.</a:t>
            </a:r>
          </a:p>
          <a:p>
            <a:pPr lvl="2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Point de contrôle : détermine si on passe à l'étape suivante ou non (</a:t>
            </a:r>
            <a:r>
              <a:rPr lang="fr-CA" sz="2000" i="1" dirty="0">
                <a:latin typeface="Garamond" panose="02020404030301010803" pitchFamily="18" charset="0"/>
              </a:rPr>
              <a:t>« go/no-go »</a:t>
            </a:r>
            <a:r>
              <a:rPr lang="fr-CA" sz="2000" dirty="0">
                <a:latin typeface="Garamond" panose="02020404030301010803" pitchFamily="18" charset="0"/>
              </a:rPr>
              <a:t>) → cycle de vie cascade, V, W, X.</a:t>
            </a:r>
          </a:p>
          <a:p>
            <a:pPr lvl="2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Ex.: fin de l'étape des exigences → révision formelle des exigences.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On ne révise pas formellement 100% du document → concentration sur les parties critiques.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2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Révisions/inspections formelles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Utilisation de </a:t>
            </a:r>
            <a:r>
              <a:rPr lang="fr-CA" sz="2000" b="1" dirty="0">
                <a:latin typeface="Garamond" panose="02020404030301010803" pitchFamily="18" charset="0"/>
              </a:rPr>
              <a:t>listes de contrôle</a:t>
            </a:r>
            <a:r>
              <a:rPr lang="fr-CA" sz="2000" dirty="0">
                <a:latin typeface="Garamond" panose="02020404030301010803" pitchFamily="18" charset="0"/>
              </a:rPr>
              <a:t> (« checklist »),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Objectif : </a:t>
            </a:r>
            <a:r>
              <a:rPr lang="fr-CA" sz="2000" b="1" dirty="0">
                <a:latin typeface="Garamond" panose="02020404030301010803" pitchFamily="18" charset="0"/>
              </a:rPr>
              <a:t>détection</a:t>
            </a:r>
            <a:r>
              <a:rPr lang="fr-CA" sz="2000" dirty="0">
                <a:latin typeface="Garamond" panose="02020404030301010803" pitchFamily="18" charset="0"/>
              </a:rPr>
              <a:t> de défauts, de mauvaises pratiques, de problèmes futurs ...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Doit être préparé à l'avance,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Rôles : </a:t>
            </a:r>
            <a:r>
              <a:rPr lang="fr-CA" sz="2000" b="1" dirty="0">
                <a:latin typeface="Garamond" panose="02020404030301010803" pitchFamily="18" charset="0"/>
              </a:rPr>
              <a:t>modérateur</a:t>
            </a:r>
            <a:r>
              <a:rPr lang="fr-CA" sz="2000" dirty="0">
                <a:latin typeface="Garamond" panose="02020404030301010803" pitchFamily="18" charset="0"/>
              </a:rPr>
              <a:t>, </a:t>
            </a:r>
            <a:r>
              <a:rPr lang="fr-CA" sz="2000" b="1" dirty="0">
                <a:latin typeface="Garamond" panose="02020404030301010803" pitchFamily="18" charset="0"/>
              </a:rPr>
              <a:t>auteur</a:t>
            </a:r>
            <a:r>
              <a:rPr lang="fr-CA" sz="2000" dirty="0">
                <a:latin typeface="Garamond" panose="02020404030301010803" pitchFamily="18" charset="0"/>
              </a:rPr>
              <a:t>, </a:t>
            </a:r>
            <a:r>
              <a:rPr lang="fr-CA" sz="2000" b="1" dirty="0">
                <a:latin typeface="Garamond" panose="02020404030301010803" pitchFamily="18" charset="0"/>
              </a:rPr>
              <a:t>examinateur</a:t>
            </a:r>
            <a:r>
              <a:rPr lang="fr-CA" sz="2000" dirty="0">
                <a:latin typeface="Garamond" panose="02020404030301010803" pitchFamily="18" charset="0"/>
              </a:rPr>
              <a:t>, </a:t>
            </a:r>
            <a:r>
              <a:rPr lang="fr-CA" sz="2000" b="1" dirty="0">
                <a:latin typeface="Garamond" panose="02020404030301010803" pitchFamily="18" charset="0"/>
              </a:rPr>
              <a:t>secrétaire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Collecte de données : défauts trouvés, lignes de code évaluées, temps requis ...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00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52400"/>
            <a:ext cx="9982645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 d’approche pour une inspection formelle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2988" y="1270252"/>
            <a:ext cx="8596668" cy="3880773"/>
          </a:xfrm>
        </p:spPr>
        <p:txBody>
          <a:bodyPr>
            <a:no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Présentation du projet, si nécessaire (&lt;1 heure),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Préparation de la réunion,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Réunion d'inspection (&lt;2 heures),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La détection de défauts baisse drastiquement après deux heures continues.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Environ 100-500 lignes de code par heure.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Rapport d'inspection du modérateur,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Notes du secrétaire approuvées par le modérateur.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Réécriture (correction des défauts identifiés),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Généralement par l'auteur.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Suivi par le modérateur.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Planification des activités (échéanciers, ressources)</a:t>
            </a:r>
          </a:p>
          <a:p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54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Efficacité de l’inspection formelle de code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1555" y="1930400"/>
            <a:ext cx="8596668" cy="3880773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Peut détecter 60% des défauts,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Seuls le prototypage et les tests Beta peuvent faire mieux.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Peut monter à 70%-85% lorsque appliqué à la conception ou au code.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Augmentation de la productivité de 20%,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Source ???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Augmentation des coûts de 10%-15%,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Plausible, très long et fastidieux.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125 à 500 lignes de code (LOC) par heure.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Dans la pratique, plus proche de 100-150 LOC/h.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1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Efficacité de l’inspection formelle de code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6862" y="1571041"/>
            <a:ext cx="9311222" cy="4986170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Chaque heure d'inspection formelle de code peut éviter de 30 à 100 heures de tests et de correction de défauts.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Raytheon (militaire aérospatial) : inspections entraînent une diminution de 20% à 40% des coûts totaux.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HP (commercial) : inspections représentent des économies de 21,500$ (?) par année.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Étude de Caper Jones : 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Les projets qui éliminent 99% des défauts font toujours de l'inspection, 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Les projets qui </a:t>
            </a:r>
            <a:r>
              <a:rPr lang="fr-CA" sz="2000" dirty="0" err="1">
                <a:latin typeface="Garamond" panose="02020404030301010803" pitchFamily="18" charset="0"/>
              </a:rPr>
              <a:t>éliminents</a:t>
            </a:r>
            <a:r>
              <a:rPr lang="fr-CA" sz="2000" dirty="0">
                <a:latin typeface="Garamond" panose="02020404030301010803" pitchFamily="18" charset="0"/>
              </a:rPr>
              <a:t> &lt;75% des défauts ne font jamais d'inspection.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Autre étude : sur 11 programmes développés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5 sans inspection → 4,5 défauts/LOC, 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6 avec inspection → 0,8 défauts/LOC. 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34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90497" y="2737658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Assurance-qualité : Mesures</a:t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3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4701" y="210589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Pourquoi mesurer la qualité ?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4701" y="1404131"/>
            <a:ext cx="9306252" cy="5387367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Mesures associées à des caractéristiques de qualité :</a:t>
            </a:r>
          </a:p>
          <a:p>
            <a:pPr lvl="1"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Pour </a:t>
            </a:r>
            <a:r>
              <a:rPr lang="fr-CA" sz="2000" b="1" dirty="0">
                <a:latin typeface="Garamond" panose="02020404030301010803" pitchFamily="18" charset="0"/>
              </a:rPr>
              <a:t>détecter des problèmes</a:t>
            </a:r>
            <a:r>
              <a:rPr lang="fr-CA" sz="2000" dirty="0">
                <a:latin typeface="Garamond" panose="02020404030301010803" pitchFamily="18" charset="0"/>
              </a:rPr>
              <a:t> liés à une caractéristique,</a:t>
            </a:r>
          </a:p>
          <a:p>
            <a:pPr lvl="2"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Ex.: détection d'info-bulles (</a:t>
            </a:r>
            <a:r>
              <a:rPr lang="fr-CA" sz="2000" i="1" dirty="0">
                <a:latin typeface="Garamond" panose="02020404030301010803" pitchFamily="18" charset="0"/>
              </a:rPr>
              <a:t>« </a:t>
            </a:r>
            <a:r>
              <a:rPr lang="fr-CA" sz="2000" i="1" dirty="0" err="1">
                <a:latin typeface="Garamond" panose="02020404030301010803" pitchFamily="18" charset="0"/>
              </a:rPr>
              <a:t>tooltip</a:t>
            </a:r>
            <a:r>
              <a:rPr lang="fr-CA" sz="2000" i="1" dirty="0">
                <a:latin typeface="Garamond" panose="02020404030301010803" pitchFamily="18" charset="0"/>
              </a:rPr>
              <a:t> »)</a:t>
            </a:r>
            <a:r>
              <a:rPr lang="fr-CA" sz="2000" dirty="0">
                <a:latin typeface="Garamond" panose="02020404030301010803" pitchFamily="18" charset="0"/>
              </a:rPr>
              <a:t> manquantes dans l'interface → </a:t>
            </a:r>
            <a:r>
              <a:rPr lang="fr-CA" sz="2000" b="1" dirty="0">
                <a:latin typeface="Garamond" panose="02020404030301010803" pitchFamily="18" charset="0"/>
              </a:rPr>
              <a:t>problème d'utilisabilité.</a:t>
            </a:r>
          </a:p>
          <a:p>
            <a:pPr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Pour évaluer l'</a:t>
            </a:r>
            <a:r>
              <a:rPr lang="fr-CA" sz="2000" b="1" dirty="0">
                <a:latin typeface="Garamond" panose="02020404030301010803" pitchFamily="18" charset="0"/>
              </a:rPr>
              <a:t>évolution des problèmes</a:t>
            </a:r>
            <a:r>
              <a:rPr lang="fr-CA" sz="2000" dirty="0">
                <a:latin typeface="Garamond" panose="02020404030301010803" pitchFamily="18" charset="0"/>
              </a:rPr>
              <a:t> dans le temps.</a:t>
            </a:r>
          </a:p>
          <a:p>
            <a:pPr lvl="1"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Ex.: profilage de l'utilisation de la mémoire à chaque version afin d'évaluer s'il y a des fuites de mémoire majeures → </a:t>
            </a:r>
            <a:r>
              <a:rPr lang="fr-CA" sz="2000" b="1" dirty="0">
                <a:latin typeface="Garamond" panose="02020404030301010803" pitchFamily="18" charset="0"/>
              </a:rPr>
              <a:t>problème de performance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Permet d'assurer une </a:t>
            </a:r>
            <a:r>
              <a:rPr lang="fr-CA" sz="2000" b="1" dirty="0">
                <a:latin typeface="Garamond" panose="02020404030301010803" pitchFamily="18" charset="0"/>
              </a:rPr>
              <a:t>suivi des problèmes</a:t>
            </a:r>
            <a:r>
              <a:rPr lang="fr-CA" sz="2000" dirty="0">
                <a:latin typeface="Garamond" panose="02020404030301010803" pitchFamily="18" charset="0"/>
              </a:rPr>
              <a:t> antérieurs.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992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Pourquoi mesurer la qualité </a:t>
            </a:r>
            <a:r>
              <a:rPr lang="fr-CA" b="1" dirty="0" smtClean="0">
                <a:latin typeface="Garamond" panose="02020404030301010803" pitchFamily="18" charset="0"/>
              </a:rPr>
              <a:t>?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6142" y="1628574"/>
            <a:ext cx="8596668" cy="3880773"/>
          </a:xfrm>
        </p:spPr>
        <p:txBody>
          <a:bodyPr>
            <a:normAutofit lnSpcReduction="10000"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Problème difficile et toujours ouvert en logiciel !</a:t>
            </a:r>
          </a:p>
          <a:p>
            <a:pPr lvl="1"/>
            <a:r>
              <a:rPr lang="fr-CA" sz="2000" dirty="0" smtClean="0">
                <a:latin typeface="Garamond" panose="02020404030301010803" pitchFamily="18" charset="0"/>
              </a:rPr>
              <a:t>Quelles </a:t>
            </a:r>
            <a:r>
              <a:rPr lang="fr-CA" sz="2000" dirty="0">
                <a:latin typeface="Garamond" panose="02020404030301010803" pitchFamily="18" charset="0"/>
              </a:rPr>
              <a:t>mesures (ou </a:t>
            </a:r>
            <a:r>
              <a:rPr lang="fr-CA" sz="2000" b="1" dirty="0">
                <a:latin typeface="Garamond" panose="02020404030301010803" pitchFamily="18" charset="0"/>
              </a:rPr>
              <a:t>métriques</a:t>
            </a:r>
            <a:r>
              <a:rPr lang="fr-CA" sz="2000" dirty="0">
                <a:latin typeface="Garamond" panose="02020404030301010803" pitchFamily="18" charset="0"/>
              </a:rPr>
              <a:t>) évaluent parfaitement : 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L'utilisabilité ?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La maintenabilité ?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La sécurité ?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Une fois les données collectées grâce aux mesures, comment déterminer les </a:t>
            </a:r>
            <a:r>
              <a:rPr lang="fr-CA" sz="2000" b="1" dirty="0">
                <a:latin typeface="Garamond" panose="02020404030301010803" pitchFamily="18" charset="0"/>
              </a:rPr>
              <a:t>seuils acceptables</a:t>
            </a:r>
            <a:r>
              <a:rPr lang="fr-CA" sz="2000" dirty="0">
                <a:latin typeface="Garamond" panose="02020404030301010803" pitchFamily="18" charset="0"/>
              </a:rPr>
              <a:t>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Quel est le nombre maximal de lignes de code qu'une fonction devrait avoir ?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Quel est le nombre de boutons maximum qu'une interface devrait avoir ?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Quel est le temps de réponse idéal d'un site web ?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00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Détails : Guide de programmation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50334" y="1550989"/>
            <a:ext cx="9622366" cy="5446711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Approche de création du guide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Généralement le même pour toute une organisation,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Amélioré itérativement selon les besoins des équipes,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Adapté aux besoins de l’organisation, du projet. 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Contenu du guide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Niveau de documentation du code : Qu’est-ce qui doit être commenté et comment.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</a:t>
            </a:r>
            <a:r>
              <a:rPr lang="fr-CA" sz="2000" dirty="0" err="1">
                <a:latin typeface="Garamond" panose="02020404030301010803" pitchFamily="18" charset="0"/>
              </a:rPr>
              <a:t>Javadocs</a:t>
            </a:r>
            <a:r>
              <a:rPr lang="fr-CA" sz="2000" dirty="0">
                <a:latin typeface="Garamond" panose="02020404030301010803" pitchFamily="18" charset="0"/>
              </a:rPr>
              <a:t>, </a:t>
            </a:r>
            <a:r>
              <a:rPr lang="fr-CA" sz="2000" dirty="0" err="1">
                <a:latin typeface="Garamond" panose="02020404030301010803" pitchFamily="18" charset="0"/>
              </a:rPr>
              <a:t>doxygen</a:t>
            </a:r>
            <a:r>
              <a:rPr lang="fr-CA" sz="2000" dirty="0">
                <a:latin typeface="Garamond" panose="02020404030301010803" pitchFamily="18" charset="0"/>
              </a:rPr>
              <a:t>, entêtes de fichiers, entêtes de fonctions, etc.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Restrictions de programmation : Y </a:t>
            </a:r>
            <a:r>
              <a:rPr lang="fr-CA" sz="2000" dirty="0" err="1">
                <a:latin typeface="Garamond" panose="02020404030301010803" pitchFamily="18" charset="0"/>
              </a:rPr>
              <a:t>a-t-il</a:t>
            </a:r>
            <a:r>
              <a:rPr lang="fr-CA" sz="2000" dirty="0">
                <a:latin typeface="Garamond" panose="02020404030301010803" pitchFamily="18" charset="0"/>
              </a:rPr>
              <a:t> certains mécanismes du langage qu’on n’utilise pas.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Pas de « </a:t>
            </a:r>
            <a:r>
              <a:rPr lang="fr-CA" sz="2000" dirty="0" err="1">
                <a:latin typeface="Garamond" panose="02020404030301010803" pitchFamily="18" charset="0"/>
              </a:rPr>
              <a:t>Goto</a:t>
            </a:r>
            <a:r>
              <a:rPr lang="fr-CA" sz="2000" dirty="0">
                <a:latin typeface="Garamond" panose="02020404030301010803" pitchFamily="18" charset="0"/>
              </a:rPr>
              <a:t> », minimiser la réflexion, pas de variables globales, etc.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Conventions de nommage : Comment rédiger les noms de variables, de fonctions, de classes, etc.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Constantes en majuscules, classes en </a:t>
            </a:r>
            <a:r>
              <a:rPr lang="fr-CA" sz="2000" dirty="0" err="1">
                <a:latin typeface="Garamond" panose="02020404030301010803" pitchFamily="18" charset="0"/>
              </a:rPr>
              <a:t>CamelCase</a:t>
            </a:r>
            <a:r>
              <a:rPr lang="fr-CA" sz="2000" dirty="0">
                <a:latin typeface="Garamond" panose="02020404030301010803" pitchFamily="18" charset="0"/>
              </a:rPr>
              <a:t>, notation hongroise, etc.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6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944" y="164467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Pourquoi mesurer la qualité ? (suite)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7943" y="976889"/>
            <a:ext cx="10463909" cy="6205963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Il y a beaucoup de recherche dans le domaine, mais on est </a:t>
            </a:r>
            <a:r>
              <a:rPr lang="fr-CA" sz="2000" i="1" dirty="0">
                <a:latin typeface="Garamond" panose="02020404030301010803" pitchFamily="18" charset="0"/>
              </a:rPr>
              <a:t>très</a:t>
            </a:r>
            <a:r>
              <a:rPr lang="fr-CA" sz="2000" dirty="0">
                <a:latin typeface="Garamond" panose="02020404030301010803" pitchFamily="18" charset="0"/>
              </a:rPr>
              <a:t> loin d'un consensus.</a:t>
            </a:r>
          </a:p>
          <a:p>
            <a:pPr lvl="1"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Certaines mesures populaires par le passé sont maintenant considérées comme néfastes ...</a:t>
            </a:r>
          </a:p>
          <a:p>
            <a:pPr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Seul consensus : </a:t>
            </a:r>
          </a:p>
          <a:p>
            <a:pPr lvl="1">
              <a:lnSpc>
                <a:spcPct val="160000"/>
              </a:lnSpc>
            </a:pPr>
            <a:r>
              <a:rPr lang="en-US" sz="2000" i="1" dirty="0">
                <a:latin typeface="Garamond" panose="02020404030301010803" pitchFamily="18" charset="0"/>
              </a:rPr>
              <a:t>« You can't control what you can't measure. »</a:t>
            </a:r>
            <a:r>
              <a:rPr lang="en-US" sz="2000" dirty="0">
                <a:latin typeface="Garamond" panose="02020404030301010803" pitchFamily="18" charset="0"/>
              </a:rPr>
              <a:t> </a:t>
            </a:r>
          </a:p>
          <a:p>
            <a:pPr lvl="2"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- Tom De Marco (1982</a:t>
            </a:r>
            <a:r>
              <a:rPr lang="fr-CA" sz="2000" dirty="0" smtClean="0">
                <a:latin typeface="Garamond" panose="02020404030301010803" pitchFamily="18" charset="0"/>
              </a:rPr>
              <a:t>).</a:t>
            </a:r>
            <a:endParaRPr lang="fr-CA" sz="2000" dirty="0">
              <a:latin typeface="Garamond" panose="02020404030301010803" pitchFamily="18" charset="0"/>
            </a:endParaRPr>
          </a:p>
          <a:p>
            <a:pPr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Le logiciel est trop complexe pour être évalué d'un coup d'</a:t>
            </a:r>
            <a:r>
              <a:rPr lang="fr-CA" sz="2000" dirty="0" err="1">
                <a:latin typeface="Garamond" panose="02020404030301010803" pitchFamily="18" charset="0"/>
              </a:rPr>
              <a:t>oeil</a:t>
            </a:r>
            <a:r>
              <a:rPr lang="fr-CA" sz="2000" dirty="0">
                <a:latin typeface="Garamond" panose="02020404030301010803" pitchFamily="18" charset="0"/>
              </a:rPr>
              <a:t> → nécessité de simplifier une réalité complexe.</a:t>
            </a:r>
          </a:p>
          <a:p>
            <a:pPr lvl="1">
              <a:lnSpc>
                <a:spcPct val="160000"/>
              </a:lnSpc>
            </a:pPr>
            <a:r>
              <a:rPr lang="fr-CA" sz="2000" dirty="0">
                <a:latin typeface="Garamond" panose="02020404030301010803" pitchFamily="18" charset="0"/>
              </a:rPr>
              <a:t>En choisissant quelques caractéristiques de qualité évaluées avec des mesures de qualité appropriées.  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8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77829" y="235527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Exemples de mesures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270000"/>
            <a:ext cx="7054748" cy="49621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815209" y="1930400"/>
            <a:ext cx="4129718" cy="12997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</a:pP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Exemples de métriques du code source obtenues avec le logiciel de mesure </a:t>
            </a:r>
            <a:r>
              <a:rPr lang="fr-CA" i="1" dirty="0">
                <a:solidFill>
                  <a:prstClr val="black"/>
                </a:solidFill>
                <a:latin typeface="Garamond" panose="02020404030301010803" pitchFamily="18" charset="0"/>
              </a:rPr>
              <a:t>Sonar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 (maintenant </a:t>
            </a:r>
            <a:r>
              <a:rPr lang="fr-CA" i="1" dirty="0" err="1">
                <a:solidFill>
                  <a:prstClr val="black"/>
                </a:solidFill>
                <a:latin typeface="Garamond" panose="02020404030301010803" pitchFamily="18" charset="0"/>
              </a:rPr>
              <a:t>sonarqube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) </a:t>
            </a:r>
            <a:endParaRPr lang="fr-CA" sz="16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48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86636" y="318655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Exemples de mesures</a:t>
            </a:r>
            <a:endParaRPr lang="fr-CA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3088" y="1520508"/>
            <a:ext cx="5307026" cy="38814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76110" y="2171825"/>
            <a:ext cx="4364182" cy="1715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>
              <a:lnSpc>
                <a:spcPct val="150000"/>
              </a:lnSpc>
            </a:pP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Métriques compilées par </a:t>
            </a:r>
            <a:r>
              <a:rPr lang="fr-CA" i="1" dirty="0" err="1">
                <a:solidFill>
                  <a:prstClr val="black"/>
                </a:solidFill>
                <a:latin typeface="Garamond" panose="02020404030301010803" pitchFamily="18" charset="0"/>
              </a:rPr>
              <a:t>Buildbot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, outil d’intégration continue, pour la librairie </a:t>
            </a:r>
            <a:r>
              <a:rPr lang="fr-CA" i="1" dirty="0" err="1">
                <a:solidFill>
                  <a:prstClr val="black"/>
                </a:solidFill>
                <a:latin typeface="Garamond" panose="02020404030301010803" pitchFamily="18" charset="0"/>
              </a:rPr>
              <a:t>Webkit</a:t>
            </a:r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, le moteur derrière le fureteur Safari : </a:t>
            </a:r>
            <a:r>
              <a:rPr lang="fr-CA" dirty="0">
                <a:solidFill>
                  <a:srgbClr val="000000"/>
                </a:solidFill>
                <a:latin typeface="Garamond" panose="02020404030301010803" pitchFamily="18" charset="0"/>
              </a:rPr>
              <a:t>http://build.webkit.org/waterfall</a:t>
            </a:r>
            <a:endParaRPr lang="fr-CA" sz="16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07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41668" y="77585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Exemples de métriques : Document d’exigences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/>
          </p:nvPr>
        </p:nvGraphicFramePr>
        <p:xfrm>
          <a:off x="576003" y="869295"/>
          <a:ext cx="6606194" cy="58216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202065">
                  <a:extLst>
                    <a:ext uri="{9D8B030D-6E8A-4147-A177-3AD203B41FA5}">
                      <a16:colId xmlns:a16="http://schemas.microsoft.com/office/drawing/2014/main" val="1899550115"/>
                    </a:ext>
                  </a:extLst>
                </a:gridCol>
                <a:gridCol w="4404129">
                  <a:extLst>
                    <a:ext uri="{9D8B030D-6E8A-4147-A177-3AD203B41FA5}">
                      <a16:colId xmlns:a16="http://schemas.microsoft.com/office/drawing/2014/main" val="1296433754"/>
                    </a:ext>
                  </a:extLst>
                </a:gridCol>
              </a:tblGrid>
              <a:tr h="5096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1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Caractéristique de qualité</a:t>
                      </a:r>
                      <a:endParaRPr lang="fr-CA" sz="1700" b="0" i="0" u="none" strike="noStrike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1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Exemples de métriques</a:t>
                      </a:r>
                      <a:endParaRPr lang="fr-CA" sz="1700" b="0" i="0" u="none" strike="noStrike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273734"/>
                  </a:ext>
                </a:extLst>
              </a:tr>
              <a:tr h="726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Ambiguïté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baseline="0" dirty="0" smtClean="0">
                          <a:latin typeface="Garamond" panose="02020404030301010803" pitchFamily="18" charset="0"/>
                        </a:rPr>
                        <a:t>Nombre d’adjectifs ambigus (beaucoup, large, convivial, etc.).	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0665123"/>
                  </a:ext>
                </a:extLst>
              </a:tr>
              <a:tr h="509628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Complétude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Nombre de « à définir » (</a:t>
                      </a:r>
                      <a:r>
                        <a:rPr lang="fr-CA" sz="1700" b="0" i="1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« TODO »</a:t>
                      </a: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).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7424513"/>
                  </a:ext>
                </a:extLst>
              </a:tr>
              <a:tr h="726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Compréhensibilité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Nombre de sections, sous-sections. Nombre de termes techniques non-définis.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476520"/>
                  </a:ext>
                </a:extLst>
              </a:tr>
              <a:tr h="726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Volatilité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Nombre de CR (</a:t>
                      </a:r>
                      <a:r>
                        <a:rPr lang="fr-CA" sz="1700" b="0" i="1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« Change </a:t>
                      </a:r>
                      <a:r>
                        <a:rPr lang="fr-CA" sz="1700" b="0" i="1" u="none" strike="noStrike" kern="1200" dirty="0" err="1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Request</a:t>
                      </a:r>
                      <a:r>
                        <a:rPr lang="fr-CA" sz="1700" b="0" i="1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»</a:t>
                      </a: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) par exigence, moment (</a:t>
                      </a:r>
                      <a:r>
                        <a:rPr lang="fr-CA" sz="1700" b="0" i="1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« </a:t>
                      </a:r>
                      <a:r>
                        <a:rPr lang="fr-CA" sz="1700" b="0" i="1" u="none" strike="noStrike" kern="1200" dirty="0" err="1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timestamp</a:t>
                      </a:r>
                      <a:r>
                        <a:rPr lang="fr-CA" sz="1700" b="0" i="1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 »</a:t>
                      </a: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) des CR.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1178912"/>
                  </a:ext>
                </a:extLst>
              </a:tr>
              <a:tr h="726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Traçabilité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Nombre d’exigences qui ne peuvent être liées vers un élément de conception/code.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945952"/>
                  </a:ext>
                </a:extLst>
              </a:tr>
              <a:tr h="7262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Clarté du modèle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7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Nombre de modèles UML, nombre de pages par modèle, nombre d’erreurs de modélisation.</a:t>
                      </a:r>
                    </a:p>
                    <a:p>
                      <a:endParaRPr lang="fr-CA" sz="1700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909814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416532" y="1471860"/>
            <a:ext cx="3582785" cy="17152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mtClean="0">
                <a:latin typeface="Garamond" panose="02020404030301010803" pitchFamily="18" charset="0"/>
              </a:rPr>
              <a:t>Certaines métriques peuvent être évaluées automatiquement.</a:t>
            </a:r>
            <a:endParaRPr lang="fr-CA" sz="1400" smtClean="0">
              <a:latin typeface="Garamond" panose="02020404030301010803" pitchFamily="18" charset="0"/>
            </a:endParaRP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CA" smtClean="0">
                <a:latin typeface="Garamond" panose="02020404030301010803" pitchFamily="18" charset="0"/>
              </a:rPr>
              <a:t>Certaines métriques doivent être évaluées manuellement.</a:t>
            </a:r>
            <a:endParaRPr lang="fr-CA" sz="1400" dirty="0">
              <a:latin typeface="Garamond" panose="02020404030301010803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23655" y="4106994"/>
            <a:ext cx="196853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dirty="0">
                <a:latin typeface="Garamond" panose="02020404030301010803" pitchFamily="18" charset="0"/>
              </a:rPr>
              <a:t>Impact sur les coûts</a:t>
            </a:r>
          </a:p>
        </p:txBody>
      </p:sp>
      <p:sp>
        <p:nvSpPr>
          <p:cNvPr id="8" name="Flèche vers le bas 7"/>
          <p:cNvSpPr/>
          <p:nvPr/>
        </p:nvSpPr>
        <p:spPr>
          <a:xfrm>
            <a:off x="9035935" y="3260548"/>
            <a:ext cx="332509" cy="7378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12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2068" y="193963"/>
            <a:ext cx="9888142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Exemples de métriques : Document d’architecture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594735" y="1936144"/>
          <a:ext cx="8596312" cy="402336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4298156">
                  <a:extLst>
                    <a:ext uri="{9D8B030D-6E8A-4147-A177-3AD203B41FA5}">
                      <a16:colId xmlns:a16="http://schemas.microsoft.com/office/drawing/2014/main" val="2347926478"/>
                    </a:ext>
                  </a:extLst>
                </a:gridCol>
                <a:gridCol w="4298156">
                  <a:extLst>
                    <a:ext uri="{9D8B030D-6E8A-4147-A177-3AD203B41FA5}">
                      <a16:colId xmlns:a16="http://schemas.microsoft.com/office/drawing/2014/main" val="25998134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Caractéristique de qualité</a:t>
                      </a:r>
                      <a:endParaRPr lang="fr-CA" sz="1800" b="0" i="0" u="none" strike="noStrike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Exemples de métriques</a:t>
                      </a:r>
                      <a:endParaRPr lang="fr-CA" sz="1800" b="0" i="0" u="none" strike="noStrike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1314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Intégrité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Existence d’un modèle de l’architecture logicielle de haut niveau.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9323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Complétude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Nombre de composants de code traçables vers la conception du logiciel.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991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Complexité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Degré de couplage entre classes, fan-in et fan-out de chaque classe.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388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Patrons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Nombre de patrons de conception utilisés.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271073"/>
                  </a:ext>
                </a:extLst>
              </a:tr>
            </a:tbl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3508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Exemples de métriques : Code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361979" y="837738"/>
          <a:ext cx="7077912" cy="5760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538956">
                  <a:extLst>
                    <a:ext uri="{9D8B030D-6E8A-4147-A177-3AD203B41FA5}">
                      <a16:colId xmlns:a16="http://schemas.microsoft.com/office/drawing/2014/main" val="2442567195"/>
                    </a:ext>
                  </a:extLst>
                </a:gridCol>
                <a:gridCol w="3538956">
                  <a:extLst>
                    <a:ext uri="{9D8B030D-6E8A-4147-A177-3AD203B41FA5}">
                      <a16:colId xmlns:a16="http://schemas.microsoft.com/office/drawing/2014/main" val="3291925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Caractéristique de qualité</a:t>
                      </a:r>
                      <a:endParaRPr lang="fr-CA" sz="1800" b="0" i="0" u="none" strike="noStrike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Exemples de métriques</a:t>
                      </a:r>
                      <a:endParaRPr lang="fr-CA" sz="1800" b="0" i="0" u="none" strike="noStrike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40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Complexité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Complexité </a:t>
                      </a:r>
                      <a:r>
                        <a:rPr lang="fr-CA" sz="1800" b="0" i="0" u="none" strike="noStrike" kern="1200" dirty="0" err="1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cyclomatique</a:t>
                      </a: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 (nombre de branches </a:t>
                      </a:r>
                      <a:r>
                        <a:rPr lang="fr-CA" sz="1800" b="0" i="1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« if », « for »</a:t>
                      </a: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, etc.), nombre de lignes de code, nombre de responsabilités (aspects) par classe. 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784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Maintenabilité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Nombre de lignes de code impliquées par modification/correction.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21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Compréhensibilité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% de commentaires, % de variables avec des noms explicites.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607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Réutilisabilité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% du code provenant de composantes réutilisées.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5394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Documentation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Indice de lisibilité (ex.: indice ARI, </a:t>
                      </a:r>
                      <a:r>
                        <a:rPr lang="fr-CA" sz="1800" b="0" i="0" u="none" strike="noStrike" kern="1200" dirty="0" err="1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fog</a:t>
                      </a: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, SMOG).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03883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730835" y="1841545"/>
            <a:ext cx="4330931" cy="22467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Règle d’or : Il ne </a:t>
            </a:r>
            <a:r>
              <a:rPr lang="fr-CA" sz="20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faut </a:t>
            </a:r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pas tirer des conclusions aveuglément sur la base des mesures. </a:t>
            </a:r>
          </a:p>
          <a:p>
            <a:pPr marR="0" algn="ctr"/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Il faut aller voir ce qui se passe sur le terrain. Il y a souvent des raisons qui expliquent qu’une mesure dépasse le seuil qu’on s’était fixé.  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9818" y="128336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Exemples de métriques : Gestion de la QA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/>
          </p:nvPr>
        </p:nvGraphicFramePr>
        <p:xfrm>
          <a:off x="882227" y="1186030"/>
          <a:ext cx="7912858" cy="5135362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956429">
                  <a:extLst>
                    <a:ext uri="{9D8B030D-6E8A-4147-A177-3AD203B41FA5}">
                      <a16:colId xmlns:a16="http://schemas.microsoft.com/office/drawing/2014/main" val="2385182573"/>
                    </a:ext>
                  </a:extLst>
                </a:gridCol>
                <a:gridCol w="3956429">
                  <a:extLst>
                    <a:ext uri="{9D8B030D-6E8A-4147-A177-3AD203B41FA5}">
                      <a16:colId xmlns:a16="http://schemas.microsoft.com/office/drawing/2014/main" val="724188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Caractéristique de qualité</a:t>
                      </a:r>
                      <a:endParaRPr lang="fr-CA" sz="1800" b="0" i="0" u="none" strike="noStrike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1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Exemples de métriques</a:t>
                      </a:r>
                      <a:endParaRPr lang="fr-CA" sz="1800" b="0" i="0" u="none" strike="noStrike" kern="1200" dirty="0" smtClean="0">
                        <a:solidFill>
                          <a:schemeClr val="tx1"/>
                        </a:solidFill>
                        <a:latin typeface="Garamond" panose="02020404030301010803" pitchFamily="18" charset="0"/>
                        <a:ea typeface="+mn-ea"/>
                        <a:cs typeface="+mn-cs"/>
                      </a:endParaRP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7554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Allocation des ressources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% d’heures allouées pour chaque activité (tests, inspections, revues ...).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738617"/>
                  </a:ext>
                </a:extLst>
              </a:tr>
              <a:tr h="929122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Utilisation des ressources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Temps passé sur chaque activité vs. Temps planifié pour chaque activité.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055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Efficacité des révisions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Temps passé sur la préparation, temps passé sur l’évaluation, temps passé sur la correction, % du produit révisé, nombre d’erreurs (mineures, majeures) trouvées.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7596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Efficacité des tests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800" b="0" i="0" u="none" strike="noStrike" kern="1200" dirty="0" smtClean="0">
                          <a:solidFill>
                            <a:schemeClr val="tx1"/>
                          </a:solidFill>
                          <a:latin typeface="Garamond" panose="02020404030301010803" pitchFamily="18" charset="0"/>
                          <a:ea typeface="+mn-ea"/>
                          <a:cs typeface="+mn-cs"/>
                        </a:rPr>
                        <a:t>Nombre d’erreurs trouvées (mineures, majeures, critiques), temps requis pour la correction, origine des erreurs.</a:t>
                      </a:r>
                    </a:p>
                    <a:p>
                      <a:endParaRPr lang="fr-CA" dirty="0">
                        <a:latin typeface="Garamond" panose="020204040303010108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076999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9180096" y="2031015"/>
            <a:ext cx="2767263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dirty="0">
                <a:solidFill>
                  <a:prstClr val="black"/>
                </a:solidFill>
                <a:latin typeface="Garamond" panose="02020404030301010803" pitchFamily="18" charset="0"/>
              </a:rPr>
              <a:t>Rappel : La QA est le premier poste coupé quand ça va mal. L’ingénieur en QA doit donc constamment justifier son existence ...</a:t>
            </a:r>
            <a:endParaRPr lang="fr-CA" sz="1400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5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4355" y="200526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Exemples de métriques : Gestion de la QA</a:t>
            </a: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" y="1521326"/>
            <a:ext cx="6193119" cy="48246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02379" y="2131005"/>
            <a:ext cx="4860758" cy="24006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>
              <a:lnSpc>
                <a:spcPct val="150000"/>
              </a:lnSpc>
            </a:pPr>
            <a:r>
              <a:rPr lang="fr-CA" sz="2000" dirty="0" smtClean="0">
                <a:solidFill>
                  <a:prstClr val="black"/>
                </a:solidFill>
                <a:latin typeface="Garamond" panose="02020404030301010803" pitchFamily="18" charset="0"/>
              </a:rPr>
              <a:t>... </a:t>
            </a:r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des métriques bien choisies permettent à la QA de produire autre chose que des mauvaises nouvelles → montrer tous les </a:t>
            </a:r>
            <a:r>
              <a:rPr lang="fr-CA" sz="2000" b="1" dirty="0">
                <a:solidFill>
                  <a:prstClr val="black"/>
                </a:solidFill>
                <a:latin typeface="Garamond" panose="02020404030301010803" pitchFamily="18" charset="0"/>
              </a:rPr>
              <a:t>défauts évités</a:t>
            </a:r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 par les activités de QA → montrer tout le </a:t>
            </a:r>
            <a:r>
              <a:rPr lang="fr-CA" sz="2000" b="1" dirty="0">
                <a:solidFill>
                  <a:prstClr val="black"/>
                </a:solidFill>
                <a:latin typeface="Garamond" panose="02020404030301010803" pitchFamily="18" charset="0"/>
              </a:rPr>
              <a:t>$$$ sauvé</a:t>
            </a:r>
            <a:r>
              <a:rPr lang="fr-CA" sz="2000" dirty="0">
                <a:solidFill>
                  <a:prstClr val="black"/>
                </a:solidFill>
                <a:latin typeface="Garamond" panose="02020404030301010803" pitchFamily="18" charset="0"/>
              </a:rPr>
              <a:t> par les activités de QA.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30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08102" y="164431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Exemple de mauvaises approches de mesure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42211" y="1287379"/>
            <a:ext cx="10082463" cy="547436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fr-CA" sz="2400" dirty="0">
                <a:latin typeface="Garamond" panose="02020404030301010803" pitchFamily="18" charset="0"/>
              </a:rPr>
              <a:t>Une entreprise payait ses </a:t>
            </a:r>
            <a:r>
              <a:rPr lang="fr-CA" sz="2400" dirty="0" err="1">
                <a:latin typeface="Garamond" panose="02020404030301010803" pitchFamily="18" charset="0"/>
              </a:rPr>
              <a:t>employéEs</a:t>
            </a:r>
            <a:r>
              <a:rPr lang="fr-CA" sz="2400" dirty="0">
                <a:latin typeface="Garamond" panose="02020404030301010803" pitchFamily="18" charset="0"/>
              </a:rPr>
              <a:t> par nombre de lignes de code (LOC) écrites.</a:t>
            </a:r>
          </a:p>
          <a:p>
            <a:pPr lvl="1">
              <a:lnSpc>
                <a:spcPct val="170000"/>
              </a:lnSpc>
            </a:pPr>
            <a:r>
              <a:rPr lang="fr-CA" sz="2400" dirty="0">
                <a:latin typeface="Garamond" panose="02020404030301010803" pitchFamily="18" charset="0"/>
              </a:rPr>
              <a:t>Qualité du code dégringole,</a:t>
            </a:r>
          </a:p>
          <a:p>
            <a:pPr lvl="1">
              <a:lnSpc>
                <a:spcPct val="170000"/>
              </a:lnSpc>
            </a:pPr>
            <a:r>
              <a:rPr lang="fr-CA" sz="2400" dirty="0">
                <a:latin typeface="Garamond" panose="02020404030301010803" pitchFamily="18" charset="0"/>
              </a:rPr>
              <a:t>Tours de passe-passe pour augmenter le nombre de lignes écrites.</a:t>
            </a:r>
          </a:p>
          <a:p>
            <a:pPr>
              <a:lnSpc>
                <a:spcPct val="170000"/>
              </a:lnSpc>
            </a:pPr>
            <a:r>
              <a:rPr lang="fr-CA" sz="2400" dirty="0" smtClean="0">
                <a:latin typeface="Garamond" panose="02020404030301010803" pitchFamily="18" charset="0"/>
              </a:rPr>
              <a:t>Une </a:t>
            </a:r>
            <a:r>
              <a:rPr lang="fr-CA" sz="2400" dirty="0">
                <a:latin typeface="Garamond" panose="02020404030301010803" pitchFamily="18" charset="0"/>
              </a:rPr>
              <a:t>entreprise payait ses </a:t>
            </a:r>
            <a:r>
              <a:rPr lang="fr-CA" sz="2400" dirty="0" err="1">
                <a:latin typeface="Garamond" panose="02020404030301010803" pitchFamily="18" charset="0"/>
              </a:rPr>
              <a:t>employéEs</a:t>
            </a:r>
            <a:r>
              <a:rPr lang="fr-CA" sz="2400" dirty="0">
                <a:latin typeface="Garamond" panose="02020404030301010803" pitchFamily="18" charset="0"/>
              </a:rPr>
              <a:t> par nombre de </a:t>
            </a:r>
            <a:r>
              <a:rPr lang="fr-CA" sz="2400" i="1" dirty="0">
                <a:latin typeface="Garamond" panose="02020404030301010803" pitchFamily="18" charset="0"/>
              </a:rPr>
              <a:t>« push »</a:t>
            </a:r>
            <a:r>
              <a:rPr lang="fr-CA" sz="2400" dirty="0">
                <a:latin typeface="Garamond" panose="02020404030301010803" pitchFamily="18" charset="0"/>
              </a:rPr>
              <a:t> de code sur le serveur.</a:t>
            </a:r>
          </a:p>
          <a:p>
            <a:pPr lvl="1">
              <a:lnSpc>
                <a:spcPct val="170000"/>
              </a:lnSpc>
            </a:pPr>
            <a:r>
              <a:rPr lang="fr-CA" sz="2400" dirty="0">
                <a:latin typeface="Garamond" panose="02020404030301010803" pitchFamily="18" charset="0"/>
              </a:rPr>
              <a:t>Quelqu'un a écrit un script qui transformait chacun de ses « </a:t>
            </a:r>
            <a:r>
              <a:rPr lang="fr-CA" sz="2400" dirty="0" err="1">
                <a:latin typeface="Garamond" panose="02020404030301010803" pitchFamily="18" charset="0"/>
              </a:rPr>
              <a:t>commits</a:t>
            </a:r>
            <a:r>
              <a:rPr lang="fr-CA" sz="2400" dirty="0">
                <a:latin typeface="Garamond" panose="02020404030301010803" pitchFamily="18" charset="0"/>
              </a:rPr>
              <a:t> » en des « push » d'un seul caractère </a:t>
            </a:r>
            <a:r>
              <a:rPr lang="fr-CA" sz="2400" dirty="0" smtClean="0">
                <a:latin typeface="Garamond" panose="02020404030301010803" pitchFamily="18" charset="0"/>
              </a:rPr>
              <a:t>...</a:t>
            </a:r>
            <a:endParaRPr lang="fr-CA" sz="2400" dirty="0">
              <a:latin typeface="Garamond" panose="02020404030301010803" pitchFamily="18" charset="0"/>
            </a:endParaRPr>
          </a:p>
          <a:p>
            <a:pPr>
              <a:lnSpc>
                <a:spcPct val="170000"/>
              </a:lnSpc>
            </a:pPr>
            <a:r>
              <a:rPr lang="fr-CA" sz="2400" dirty="0">
                <a:latin typeface="Garamond" panose="02020404030301010803" pitchFamily="18" charset="0"/>
              </a:rPr>
              <a:t>Une entreprise donnait un bonus aux </a:t>
            </a:r>
            <a:r>
              <a:rPr lang="fr-CA" sz="2400" dirty="0" err="1">
                <a:latin typeface="Garamond" panose="02020404030301010803" pitchFamily="18" charset="0"/>
              </a:rPr>
              <a:t>testeurEs</a:t>
            </a:r>
            <a:r>
              <a:rPr lang="fr-CA" sz="2400" dirty="0">
                <a:latin typeface="Garamond" panose="02020404030301010803" pitchFamily="18" charset="0"/>
              </a:rPr>
              <a:t> qui trouvaient des bogues.</a:t>
            </a:r>
          </a:p>
          <a:p>
            <a:pPr lvl="1">
              <a:lnSpc>
                <a:spcPct val="170000"/>
              </a:lnSpc>
            </a:pPr>
            <a:r>
              <a:rPr lang="fr-CA" sz="2400" dirty="0">
                <a:latin typeface="Garamond" panose="02020404030301010803" pitchFamily="18" charset="0"/>
              </a:rPr>
              <a:t>Les </a:t>
            </a:r>
            <a:r>
              <a:rPr lang="fr-CA" sz="2400" dirty="0" err="1">
                <a:latin typeface="Garamond" panose="02020404030301010803" pitchFamily="18" charset="0"/>
              </a:rPr>
              <a:t>testeurEs</a:t>
            </a:r>
            <a:r>
              <a:rPr lang="fr-CA" sz="2400" dirty="0">
                <a:latin typeface="Garamond" panose="02020404030301010803" pitchFamily="18" charset="0"/>
              </a:rPr>
              <a:t> se sont arrangés avec les </a:t>
            </a:r>
            <a:r>
              <a:rPr lang="fr-CA" sz="2400" dirty="0" err="1">
                <a:latin typeface="Garamond" panose="02020404030301010803" pitchFamily="18" charset="0"/>
              </a:rPr>
              <a:t>développeurEs</a:t>
            </a:r>
            <a:r>
              <a:rPr lang="fr-CA" sz="2400" dirty="0">
                <a:latin typeface="Garamond" panose="02020404030301010803" pitchFamily="18" charset="0"/>
              </a:rPr>
              <a:t> pour que des défauts faciles à trouver soient introduits 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4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" y="272716"/>
            <a:ext cx="9781674" cy="1320800"/>
          </a:xfrm>
        </p:spPr>
        <p:txBody>
          <a:bodyPr>
            <a:normAutofit fontScale="90000"/>
          </a:bodyPr>
          <a:lstStyle/>
          <a:p>
            <a:r>
              <a:rPr lang="fr-CA" sz="3400" b="1" dirty="0">
                <a:latin typeface="Garamond" panose="02020404030301010803" pitchFamily="18" charset="0"/>
              </a:rPr>
              <a:t>Utilisation des mesures – Exemple d’approche statistique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16263" y="1593516"/>
            <a:ext cx="11073895" cy="5066804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On collecte un ensemble de mesures diverses sur les défauts trouvés. Pour chaque défaut, on a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Sa cause (erreur dans l'exigence, faute de frappe dans le code ...),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Son origine (quelle partie du logiciel est affectée),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Sa sévérité pour le logiciel (mineur, sévère, critique).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On essaie d'identifier l'</a:t>
            </a:r>
            <a:r>
              <a:rPr lang="fr-CA" sz="2000" b="1" dirty="0">
                <a:latin typeface="Garamond" panose="02020404030301010803" pitchFamily="18" charset="0"/>
              </a:rPr>
              <a:t>ensemble vital</a:t>
            </a:r>
            <a:r>
              <a:rPr lang="fr-CA" sz="2000" dirty="0">
                <a:latin typeface="Garamond" panose="02020404030301010803" pitchFamily="18" charset="0"/>
              </a:rPr>
              <a:t> : le 20% des causes/origines qui résultent dans le 80% des défauts sévères/critiques. </a:t>
            </a:r>
          </a:p>
          <a:p>
            <a:pPr lvl="1"/>
            <a:r>
              <a:rPr lang="fr-CA" sz="2000" b="1" dirty="0">
                <a:latin typeface="Garamond" panose="02020404030301010803" pitchFamily="18" charset="0"/>
              </a:rPr>
              <a:t>Cause</a:t>
            </a:r>
            <a:r>
              <a:rPr lang="fr-CA" sz="2000" dirty="0">
                <a:latin typeface="Garamond" panose="02020404030301010803" pitchFamily="18" charset="0"/>
              </a:rPr>
              <a:t> : Si la plupart des défauts importants proviennent d'erreurs dans les exigences, alors peut-être qu'il faut réviser les exigences ...</a:t>
            </a:r>
          </a:p>
          <a:p>
            <a:pPr lvl="1"/>
            <a:r>
              <a:rPr lang="fr-CA" sz="2000" b="1" dirty="0">
                <a:latin typeface="Garamond" panose="02020404030301010803" pitchFamily="18" charset="0"/>
              </a:rPr>
              <a:t>Origine</a:t>
            </a:r>
            <a:r>
              <a:rPr lang="fr-CA" sz="2000" dirty="0">
                <a:latin typeface="Garamond" panose="02020404030301010803" pitchFamily="18" charset="0"/>
              </a:rPr>
              <a:t> : Si la plupart des défauts importants proviennent de la même classe, alors peut-être qu'il faut revoir la conception de cette classe ...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Prérequis : avoir priorisé ses caractéristiques de qualité afin de savoir ce qui est mineur, sévère, critique. 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4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1234" y="20320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Détails : Guide de programmation</a:t>
            </a:r>
            <a:br>
              <a:rPr lang="fr-CA" b="1" dirty="0">
                <a:latin typeface="Garamond" panose="02020404030301010803" pitchFamily="18" charset="0"/>
              </a:rPr>
            </a:br>
            <a:endParaRPr lang="fr-CA" b="1" dirty="0">
              <a:latin typeface="Garamond" panose="02020404030301010803" pitchFamily="18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31234" y="1524000"/>
            <a:ext cx="8596668" cy="3880773"/>
          </a:xfrm>
        </p:spPr>
        <p:txBody>
          <a:bodyPr/>
          <a:lstStyle/>
          <a:p>
            <a:r>
              <a:rPr lang="fr-CA" sz="2000" dirty="0" smtClean="0">
                <a:latin typeface="Garamond" panose="02020404030301010803" pitchFamily="18" charset="0"/>
              </a:rPr>
              <a:t>Exemple </a:t>
            </a:r>
            <a:r>
              <a:rPr lang="fr-CA" sz="2000" dirty="0">
                <a:latin typeface="Garamond" panose="02020404030301010803" pitchFamily="18" charset="0"/>
              </a:rPr>
              <a:t>: voir le guide de Firefox : https://developer.mozilla.org/fr/docs/Mozilla/Developer_guide/Coding_Style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29" y="3147519"/>
            <a:ext cx="3579217" cy="3418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97600" y="3464386"/>
            <a:ext cx="2921000" cy="224676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sz="2000" b="1" dirty="0">
                <a:solidFill>
                  <a:prstClr val="black"/>
                </a:solidFill>
                <a:latin typeface="Garamond" panose="02020404030301010803" pitchFamily="18" charset="0"/>
              </a:rPr>
              <a:t>Il n’y a pas de standard reconnu. L’idéal est qu’une organisation adopte un style cohérent pour l’ensemble de ses projets afin de faciliter la maintenance.</a:t>
            </a:r>
          </a:p>
        </p:txBody>
      </p:sp>
    </p:spTree>
    <p:extLst>
      <p:ext uri="{BB962C8B-B14F-4D97-AF65-F5344CB8AC3E}">
        <p14:creationId xmlns:p14="http://schemas.microsoft.com/office/powerpoint/2010/main" val="35060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176463"/>
            <a:ext cx="10644382" cy="1320800"/>
          </a:xfrm>
        </p:spPr>
        <p:txBody>
          <a:bodyPr>
            <a:normAutofit/>
          </a:bodyPr>
          <a:lstStyle/>
          <a:p>
            <a:r>
              <a:rPr lang="fr-CA" sz="3000" b="1" dirty="0">
                <a:latin typeface="Garamond" panose="02020404030301010803" pitchFamily="18" charset="0"/>
              </a:rPr>
              <a:t>Utilisation des mesures – Exemple d’approche statistique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25" y="702218"/>
            <a:ext cx="8568056" cy="481132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7440" y="5939252"/>
            <a:ext cx="243794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QA trouve beaucoup de bogues au début.</a:t>
            </a:r>
            <a:endParaRPr lang="fr-CA" sz="16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8" name="Connecteur en arc 7"/>
          <p:cNvCxnSpPr>
            <a:stCxn id="6" idx="0"/>
          </p:cNvCxnSpPr>
          <p:nvPr/>
        </p:nvCxnSpPr>
        <p:spPr>
          <a:xfrm rot="5400000" flipH="1" flipV="1">
            <a:off x="403339" y="4682234"/>
            <a:ext cx="2450094" cy="6394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217662" y="5648184"/>
            <a:ext cx="1979980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 err="1">
                <a:solidFill>
                  <a:prstClr val="black"/>
                </a:solidFill>
                <a:latin typeface="Garamond" panose="02020404030301010803" pitchFamily="18" charset="0"/>
              </a:rPr>
              <a:t>Dévs</a:t>
            </a:r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 résolvent les bogues trouvés.</a:t>
            </a:r>
            <a:endParaRPr lang="fr-CA" sz="16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10" name="Connecteur en arc 9"/>
          <p:cNvCxnSpPr/>
          <p:nvPr/>
        </p:nvCxnSpPr>
        <p:spPr>
          <a:xfrm rot="16200000" flipV="1">
            <a:off x="2139610" y="3781277"/>
            <a:ext cx="3296666" cy="4371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374893" y="5435990"/>
            <a:ext cx="2734391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Il devient de plus en plus difficile de trouver de nouveaux bogues.</a:t>
            </a:r>
            <a:endParaRPr lang="fr-CA" sz="16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13" name="Connecteur en arc 12"/>
          <p:cNvCxnSpPr/>
          <p:nvPr/>
        </p:nvCxnSpPr>
        <p:spPr>
          <a:xfrm rot="16200000" flipV="1">
            <a:off x="6295933" y="4724790"/>
            <a:ext cx="1207137" cy="10950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9083288" y="5435990"/>
            <a:ext cx="217968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On livre un produit avec peu ou pas de bogues connus.</a:t>
            </a:r>
            <a:endParaRPr lang="fr-CA" sz="16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16" name="Connecteur en arc 15"/>
          <p:cNvCxnSpPr/>
          <p:nvPr/>
        </p:nvCxnSpPr>
        <p:spPr>
          <a:xfrm rot="10800000">
            <a:off x="8543422" y="4592968"/>
            <a:ext cx="1130364" cy="84302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743411" y="2123878"/>
            <a:ext cx="8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b="1" dirty="0" smtClean="0">
                <a:solidFill>
                  <a:srgbClr val="6666FF"/>
                </a:solidFill>
                <a:latin typeface="Courier New" panose="02070309020205020404" pitchFamily="49" charset="0"/>
              </a:rPr>
              <a:t>IDÉAL</a:t>
            </a:r>
            <a:endParaRPr lang="fr-CA" sz="800" dirty="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1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0909077" cy="1320800"/>
          </a:xfrm>
        </p:spPr>
        <p:txBody>
          <a:bodyPr>
            <a:normAutofit/>
          </a:bodyPr>
          <a:lstStyle/>
          <a:p>
            <a:r>
              <a:rPr lang="fr-CA" sz="3000" b="1" dirty="0">
                <a:latin typeface="Garamond" panose="02020404030301010803" pitchFamily="18" charset="0"/>
              </a:rPr>
              <a:t>Utilisation des mesures – Exemple d’approche statistique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4015"/>
            <a:ext cx="8656598" cy="48610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199" y="5435476"/>
            <a:ext cx="193521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Le code donné à la QA ne fonctionne pas.</a:t>
            </a:r>
          </a:p>
        </p:txBody>
      </p:sp>
      <p:cxnSp>
        <p:nvCxnSpPr>
          <p:cNvPr id="7" name="Connecteur en arc 6"/>
          <p:cNvCxnSpPr/>
          <p:nvPr/>
        </p:nvCxnSpPr>
        <p:spPr>
          <a:xfrm rot="5400000" flipH="1" flipV="1">
            <a:off x="973623" y="5008354"/>
            <a:ext cx="697833" cy="15641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99614" y="5573975"/>
            <a:ext cx="2562724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 err="1">
                <a:solidFill>
                  <a:prstClr val="black"/>
                </a:solidFill>
                <a:latin typeface="Garamond" panose="02020404030301010803" pitchFamily="18" charset="0"/>
              </a:rPr>
              <a:t>Dévs</a:t>
            </a:r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 résolvent les bogues qui bloquent le travail → les tests peuvent commencer !</a:t>
            </a:r>
            <a:endParaRPr lang="fr-CA" sz="16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14" name="Connecteur en arc 13"/>
          <p:cNvCxnSpPr/>
          <p:nvPr/>
        </p:nvCxnSpPr>
        <p:spPr>
          <a:xfrm rot="16200000" flipV="1">
            <a:off x="2728092" y="4632434"/>
            <a:ext cx="1185250" cy="69783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Connecteur en arc 16"/>
          <p:cNvCxnSpPr/>
          <p:nvPr/>
        </p:nvCxnSpPr>
        <p:spPr>
          <a:xfrm rot="10800000">
            <a:off x="3805197" y="3068051"/>
            <a:ext cx="2968583" cy="267101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14999" y="5739064"/>
            <a:ext cx="2767264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 smtClean="0">
                <a:solidFill>
                  <a:prstClr val="black"/>
                </a:solidFill>
                <a:latin typeface="Garamond" panose="02020404030301010803" pitchFamily="18" charset="0"/>
              </a:rPr>
              <a:t>La QA rattrape le temps perdu en faisant du temps supplémentaire.</a:t>
            </a:r>
            <a:endParaRPr lang="fr-CA" sz="16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853361" y="1109481"/>
            <a:ext cx="2466474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CA" b="1" dirty="0" err="1">
                <a:latin typeface="Garamond" panose="02020404030301010803" pitchFamily="18" charset="0"/>
              </a:rPr>
              <a:t>Nooooon</a:t>
            </a:r>
            <a:r>
              <a:rPr lang="fr-CA" b="1" dirty="0">
                <a:latin typeface="Garamond" panose="02020404030301010803" pitchFamily="18" charset="0"/>
              </a:rPr>
              <a:t> ! Changement majeur de dernière minute.</a:t>
            </a:r>
          </a:p>
        </p:txBody>
      </p:sp>
      <p:cxnSp>
        <p:nvCxnSpPr>
          <p:cNvPr id="22" name="Connecteur en arc 21"/>
          <p:cNvCxnSpPr/>
          <p:nvPr/>
        </p:nvCxnSpPr>
        <p:spPr>
          <a:xfrm rot="16200000" flipH="1">
            <a:off x="7109191" y="2238818"/>
            <a:ext cx="424050" cy="1203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8728785" y="4658183"/>
            <a:ext cx="254747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On livre le produit avec des bogues connus.</a:t>
            </a:r>
            <a:endParaRPr lang="fr-CA" sz="1600" b="1" dirty="0">
              <a:solidFill>
                <a:prstClr val="black"/>
              </a:solidFill>
              <a:latin typeface="Garamond" panose="02020404030301010803" pitchFamily="18" charset="0"/>
            </a:endParaRPr>
          </a:p>
        </p:txBody>
      </p:sp>
      <p:cxnSp>
        <p:nvCxnSpPr>
          <p:cNvPr id="28" name="Connecteur en arc 27"/>
          <p:cNvCxnSpPr/>
          <p:nvPr/>
        </p:nvCxnSpPr>
        <p:spPr>
          <a:xfrm rot="16200000" flipV="1">
            <a:off x="8193941" y="2998260"/>
            <a:ext cx="1773667" cy="15461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35709" y="177538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/>
            <a:r>
              <a:rPr lang="fr-CA" b="1">
                <a:solidFill>
                  <a:srgbClr val="FF3333"/>
                </a:solidFill>
                <a:latin typeface="Courier New" panose="02070309020205020404" pitchFamily="49" charset="0"/>
              </a:rPr>
              <a:t>À ÉVITER</a:t>
            </a:r>
            <a:endParaRPr lang="fr-CA" sz="800">
              <a:solidFill>
                <a:prstClr val="black"/>
              </a:solidFill>
              <a:latin typeface="Tahoma" panose="020B0604030504040204" pitchFamily="34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47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20" grpId="0" animBg="1"/>
      <p:bldP spid="21" grpId="0" animBg="1"/>
      <p:bldP spid="2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Efficacité des techniques de QA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79" y="1617922"/>
            <a:ext cx="6255675" cy="4663828"/>
          </a:xfrm>
        </p:spPr>
      </p:pic>
      <p:sp>
        <p:nvSpPr>
          <p:cNvPr id="6" name="Rectangle 5"/>
          <p:cNvSpPr/>
          <p:nvPr/>
        </p:nvSpPr>
        <p:spPr>
          <a:xfrm>
            <a:off x="7329268" y="5795028"/>
            <a:ext cx="131157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pPr marR="0" algn="ctr"/>
            <a:r>
              <a:rPr lang="fr-CA" b="1" dirty="0">
                <a:solidFill>
                  <a:prstClr val="black"/>
                </a:solidFill>
                <a:latin typeface="Garamond" panose="02020404030301010803" pitchFamily="18" charset="0"/>
              </a:rPr>
              <a:t>Source : ???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79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Efficacité des techniques de QA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804737"/>
            <a:ext cx="8732581" cy="4465225"/>
          </a:xfrm>
        </p:spPr>
        <p:txBody>
          <a:bodyPr/>
          <a:lstStyle/>
          <a:p>
            <a:r>
              <a:rPr lang="fr-CA" sz="2000" dirty="0">
                <a:latin typeface="Garamond" panose="02020404030301010803" pitchFamily="18" charset="0"/>
              </a:rPr>
              <a:t>En </a:t>
            </a:r>
            <a:r>
              <a:rPr lang="fr-CA" sz="2000" b="1" dirty="0">
                <a:latin typeface="Garamond" panose="02020404030301010803" pitchFamily="18" charset="0"/>
              </a:rPr>
              <a:t>combinant</a:t>
            </a:r>
            <a:r>
              <a:rPr lang="fr-CA" sz="2000" dirty="0">
                <a:latin typeface="Garamond" panose="02020404030301010803" pitchFamily="18" charset="0"/>
              </a:rPr>
              <a:t> plusieurs techniques je peux augmenter mon taux de détection.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Il est théoriquement possible d'avoir un taux supérieur à 95%,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Organisation non-dysfonctionnelle typique obtient environ 85%.</a:t>
            </a:r>
          </a:p>
          <a:p>
            <a:endParaRPr lang="fr-CA" sz="2000" dirty="0">
              <a:latin typeface="Garamond" panose="02020404030301010803" pitchFamily="18" charset="0"/>
            </a:endParaRPr>
          </a:p>
          <a:p>
            <a:r>
              <a:rPr lang="fr-CA" sz="2000" dirty="0">
                <a:latin typeface="Garamond" panose="02020404030301010803" pitchFamily="18" charset="0"/>
              </a:rPr>
              <a:t>L'efficacité varie selon le </a:t>
            </a:r>
            <a:r>
              <a:rPr lang="fr-CA" sz="2000" b="1" dirty="0">
                <a:latin typeface="Garamond" panose="02020404030301010803" pitchFamily="18" charset="0"/>
              </a:rPr>
              <a:t>type de défaut</a:t>
            </a:r>
            <a:r>
              <a:rPr lang="fr-CA" sz="2000" dirty="0">
                <a:latin typeface="Garamond" panose="02020404030301010803" pitchFamily="18" charset="0"/>
              </a:rPr>
              <a:t>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Si la caractéristique de qualité doit être évaluée manuellement → coût plus élevé → efficacité plus faible.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évaluer la facilité d'utilisation.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Ex.: évaluer la sécurité.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Efficacité des techniques de QA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9232" y="1732547"/>
            <a:ext cx="9757610" cy="5125453"/>
          </a:xfrm>
        </p:spPr>
        <p:txBody>
          <a:bodyPr>
            <a:normAutofit/>
          </a:bodyPr>
          <a:lstStyle/>
          <a:p>
            <a:r>
              <a:rPr lang="fr-CA" sz="2000" dirty="0">
                <a:latin typeface="Garamond" panose="02020404030301010803" pitchFamily="18" charset="0"/>
              </a:rPr>
              <a:t>Faire uniquement les tests unitaires, fonctionnels (basé sur les exigences) et de système :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Ne trouve que 60% des défauts.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Lors d'une inspection, seulement 20% des défauts sont trouvées par plus d'une personne.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Implique que chaque personne trouve des défauts que personne d'autre n'a vu.</a:t>
            </a:r>
          </a:p>
          <a:p>
            <a:pPr lvl="2"/>
            <a:r>
              <a:rPr lang="fr-CA" sz="2000" b="1" dirty="0">
                <a:latin typeface="Garamond" panose="02020404030301010803" pitchFamily="18" charset="0"/>
              </a:rPr>
              <a:t>Différents </a:t>
            </a:r>
            <a:r>
              <a:rPr lang="fr-CA" sz="2000" b="1" dirty="0" err="1">
                <a:latin typeface="Garamond" panose="02020404030301010803" pitchFamily="18" charset="0"/>
              </a:rPr>
              <a:t>développeurEs</a:t>
            </a:r>
            <a:r>
              <a:rPr lang="fr-CA" sz="2000" b="1" dirty="0">
                <a:latin typeface="Garamond" panose="02020404030301010803" pitchFamily="18" charset="0"/>
              </a:rPr>
              <a:t> trouvent différents types d'erreurs</a:t>
            </a:r>
            <a:r>
              <a:rPr lang="fr-CA" sz="2000" dirty="0">
                <a:latin typeface="Garamond" panose="02020404030301010803" pitchFamily="18" charset="0"/>
              </a:rPr>
              <a:t>. 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Utiliser la même technique par deux groupes indépendants peut doubler le nombre de défauts trouvés.</a:t>
            </a:r>
          </a:p>
          <a:p>
            <a:pPr lvl="2"/>
            <a:r>
              <a:rPr lang="fr-CA" sz="2000" dirty="0">
                <a:latin typeface="Garamond" panose="02020404030301010803" pitchFamily="18" charset="0"/>
              </a:rPr>
              <a:t>Sauf : paradoxe des réviseurs multiples : plus il y a de personnes qui regardent, moins on trouve de problèmes, parce que </a:t>
            </a:r>
            <a:r>
              <a:rPr lang="fr-CA" sz="2000" dirty="0" err="1">
                <a:latin typeface="Garamond" panose="02020404030301010803" pitchFamily="18" charset="0"/>
              </a:rPr>
              <a:t>chacunE</a:t>
            </a:r>
            <a:r>
              <a:rPr lang="fr-CA" sz="2000" dirty="0">
                <a:latin typeface="Garamond" panose="02020404030301010803" pitchFamily="18" charset="0"/>
              </a:rPr>
              <a:t> pense que </a:t>
            </a:r>
            <a:r>
              <a:rPr lang="fr-CA" sz="2000" dirty="0" err="1">
                <a:latin typeface="Garamond" panose="02020404030301010803" pitchFamily="18" charset="0"/>
              </a:rPr>
              <a:t>quelqu'unE</a:t>
            </a:r>
            <a:r>
              <a:rPr lang="fr-CA" sz="2000" dirty="0">
                <a:latin typeface="Garamond" panose="02020404030301010803" pitchFamily="18" charset="0"/>
              </a:rPr>
              <a:t> d'autre va réviser de toute manière. 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42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7786" y="1524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CA" b="1" dirty="0">
                <a:latin typeface="Garamond" panose="02020404030301010803" pitchFamily="18" charset="0"/>
              </a:rPr>
              <a:t>Loi de Linus (</a:t>
            </a:r>
            <a:r>
              <a:rPr lang="fr-CA" b="1" dirty="0" err="1">
                <a:latin typeface="Garamond" panose="02020404030301010803" pitchFamily="18" charset="0"/>
              </a:rPr>
              <a:t>Torvalds</a:t>
            </a:r>
            <a:r>
              <a:rPr lang="fr-CA" b="1" dirty="0">
                <a:latin typeface="Garamond" panose="02020404030301010803" pitchFamily="18" charset="0"/>
              </a:rPr>
              <a:t>, fondateur de Linux)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3137" y="1371601"/>
            <a:ext cx="8840865" cy="4669762"/>
          </a:xfrm>
        </p:spPr>
        <p:txBody>
          <a:bodyPr>
            <a:normAutofit/>
          </a:bodyPr>
          <a:lstStyle/>
          <a:p>
            <a:r>
              <a:rPr lang="en-US" sz="2000" i="1" dirty="0">
                <a:latin typeface="Garamond" panose="02020404030301010803" pitchFamily="18" charset="0"/>
              </a:rPr>
              <a:t>« Given enough eyeballs, all bugs are shallow. »</a:t>
            </a:r>
            <a:endParaRPr lang="en-US" sz="2000" dirty="0">
              <a:latin typeface="Garamond" panose="02020404030301010803" pitchFamily="18" charset="0"/>
            </a:endParaRP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Avec suffisamment de personnes qui révisent, chaque bogue est évident pour au moins une personne.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Philosophie de Linux : la plateforme est plus sécuritaire parce que beaucoup de personnes regardent le code et peuvent y trouver des failles.</a:t>
            </a:r>
          </a:p>
          <a:p>
            <a:r>
              <a:rPr lang="fr-CA" sz="2000" dirty="0">
                <a:latin typeface="Garamond" panose="02020404030301010803" pitchFamily="18" charset="0"/>
              </a:rPr>
              <a:t>Contrepartie : fonctionne si on a une masse critique de </a:t>
            </a:r>
            <a:r>
              <a:rPr lang="fr-CA" sz="2000" dirty="0" err="1">
                <a:latin typeface="Garamond" panose="02020404030301010803" pitchFamily="18" charset="0"/>
              </a:rPr>
              <a:t>réviseurEs</a:t>
            </a:r>
            <a:r>
              <a:rPr lang="fr-CA" sz="2000" dirty="0">
                <a:latin typeface="Garamond" panose="02020404030301010803" pitchFamily="18" charset="0"/>
              </a:rPr>
              <a:t> (</a:t>
            </a:r>
            <a:r>
              <a:rPr lang="fr-CA" sz="2000" i="1" dirty="0">
                <a:latin typeface="Garamond" panose="02020404030301010803" pitchFamily="18" charset="0"/>
              </a:rPr>
              <a:t>« </a:t>
            </a:r>
            <a:r>
              <a:rPr lang="fr-CA" sz="2000" i="1" dirty="0" err="1">
                <a:latin typeface="Garamond" panose="02020404030301010803" pitchFamily="18" charset="0"/>
              </a:rPr>
              <a:t>eyeballs</a:t>
            </a:r>
            <a:r>
              <a:rPr lang="fr-CA" sz="2000" i="1" dirty="0">
                <a:latin typeface="Garamond" panose="02020404030301010803" pitchFamily="18" charset="0"/>
              </a:rPr>
              <a:t> »</a:t>
            </a:r>
            <a:r>
              <a:rPr lang="fr-CA" sz="2000" dirty="0">
                <a:latin typeface="Garamond" panose="02020404030301010803" pitchFamily="18" charset="0"/>
              </a:rPr>
              <a:t>).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Un nouveau projet à code ouvert ou un projet en entreprise n'a pas cette masse critique.</a:t>
            </a:r>
          </a:p>
          <a:p>
            <a:pPr lvl="1"/>
            <a:r>
              <a:rPr lang="fr-CA" sz="2000" dirty="0">
                <a:latin typeface="Garamond" panose="02020404030301010803" pitchFamily="18" charset="0"/>
              </a:rPr>
              <a:t>La compétence des </a:t>
            </a:r>
            <a:r>
              <a:rPr lang="fr-CA" sz="2000" dirty="0" err="1">
                <a:latin typeface="Garamond" panose="02020404030301010803" pitchFamily="18" charset="0"/>
              </a:rPr>
              <a:t>réviseurEs</a:t>
            </a:r>
            <a:r>
              <a:rPr lang="fr-CA" sz="2000" dirty="0">
                <a:latin typeface="Garamond" panose="02020404030301010803" pitchFamily="18" charset="0"/>
              </a:rPr>
              <a:t> devient alors plus importante que la masse</a:t>
            </a:r>
            <a:r>
              <a:rPr lang="fr-CA" sz="2000" dirty="0" smtClean="0">
                <a:latin typeface="Garamond" panose="02020404030301010803" pitchFamily="18" charset="0"/>
              </a:rPr>
              <a:t>.  </a:t>
            </a:r>
            <a:endParaRPr lang="fr-CA" sz="2000" dirty="0">
              <a:latin typeface="Garamond" panose="02020404030301010803" pitchFamily="18" charset="0"/>
            </a:endParaRP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5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4039" y="116305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Coûts de la QA : Simulation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6545" y="1198062"/>
            <a:ext cx="8596668" cy="3880773"/>
          </a:xfrm>
        </p:spPr>
        <p:txBody>
          <a:bodyPr/>
          <a:lstStyle/>
          <a:p>
            <a:r>
              <a:rPr lang="fr-CA" dirty="0">
                <a:latin typeface="Garamond" panose="02020404030301010803" pitchFamily="18" charset="0"/>
              </a:rPr>
              <a:t>Avec des données collectées de projets précédents, on peut savoir quelles activités de QA nous semblent les plus efficaces.</a:t>
            </a:r>
          </a:p>
          <a:p>
            <a:r>
              <a:rPr lang="fr-CA" dirty="0">
                <a:latin typeface="Garamond" panose="02020404030301010803" pitchFamily="18" charset="0"/>
              </a:rPr>
              <a:t>Il devient possible de simuler des scénarios alternatifs afin d'estimer le nombre de défauts livrés aux utilisateurs/utilisatrices.</a:t>
            </a:r>
          </a:p>
          <a:p>
            <a:r>
              <a:rPr lang="fr-CA" dirty="0">
                <a:latin typeface="Garamond" panose="02020404030301010803" pitchFamily="18" charset="0"/>
              </a:rPr>
              <a:t>Parce qu'il est impossible de prouver que tous les bogues ont été éliminés → il faut s'arrêter à quelque part → « Good </a:t>
            </a:r>
            <a:r>
              <a:rPr lang="fr-CA" dirty="0" err="1">
                <a:latin typeface="Garamond" panose="02020404030301010803" pitchFamily="18" charset="0"/>
              </a:rPr>
              <a:t>Enough</a:t>
            </a:r>
            <a:r>
              <a:rPr lang="fr-CA" dirty="0">
                <a:latin typeface="Garamond" panose="02020404030301010803" pitchFamily="18" charset="0"/>
              </a:rPr>
              <a:t> </a:t>
            </a:r>
            <a:r>
              <a:rPr lang="fr-CA" dirty="0" err="1">
                <a:latin typeface="Garamond" panose="02020404030301010803" pitchFamily="18" charset="0"/>
              </a:rPr>
              <a:t>Quality</a:t>
            </a:r>
            <a:r>
              <a:rPr lang="fr-CA" dirty="0">
                <a:latin typeface="Garamond" panose="02020404030301010803" pitchFamily="18" charset="0"/>
              </a:rPr>
              <a:t> »</a:t>
            </a:r>
          </a:p>
          <a:p>
            <a:r>
              <a:rPr lang="fr-CA" dirty="0">
                <a:latin typeface="Garamond" panose="02020404030301010803" pitchFamily="18" charset="0"/>
              </a:rPr>
              <a:t>Ex.:</a:t>
            </a:r>
          </a:p>
          <a:p>
            <a:endParaRPr lang="fr-CA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227" y="3646866"/>
            <a:ext cx="5661531" cy="2863938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3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8734" y="22459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Productivité du développement logiciel</a:t>
            </a:r>
            <a:r>
              <a:rPr lang="fr-CA" dirty="0"/>
              <a:t/>
            </a:r>
            <a:br>
              <a:rPr lang="fr-CA" dirty="0"/>
            </a:b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17177" y="1739483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fr-CA" sz="2000" dirty="0">
                <a:latin typeface="Garamond" panose="02020404030301010803" pitchFamily="18" charset="0"/>
              </a:rPr>
              <a:t>En comptant toutes les activités du développement logiciel : exigences, conception, code, QA ...</a:t>
            </a:r>
          </a:p>
          <a:p>
            <a:pPr>
              <a:lnSpc>
                <a:spcPct val="200000"/>
              </a:lnSpc>
            </a:pPr>
            <a:r>
              <a:rPr lang="fr-CA" sz="2000" dirty="0">
                <a:latin typeface="Garamond" panose="02020404030301010803" pitchFamily="18" charset="0"/>
              </a:rPr>
              <a:t>On produit en moyenne 10-50 lignes de code par jour, en incluant les commentaires !</a:t>
            </a:r>
          </a:p>
          <a:p>
            <a:pPr>
              <a:lnSpc>
                <a:spcPct val="200000"/>
              </a:lnSpc>
            </a:pPr>
            <a:r>
              <a:rPr lang="fr-CA" sz="2000" dirty="0">
                <a:latin typeface="Garamond" panose="02020404030301010803" pitchFamily="18" charset="0"/>
              </a:rPr>
              <a:t>Notez que 50% de l'effort total est le cycle détection/correction des défauts</a:t>
            </a:r>
            <a:r>
              <a:rPr lang="fr-CA" sz="2000" dirty="0" smtClean="0">
                <a:latin typeface="Garamond" panose="02020404030301010803" pitchFamily="18" charset="0"/>
              </a:rPr>
              <a:t>.</a:t>
            </a:r>
            <a:endParaRPr lang="fr-CA" sz="2000" dirty="0">
              <a:latin typeface="Garamond" panose="02020404030301010803" pitchFamily="18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2007" y="0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Productivité du développement logiciel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48915" y="1155033"/>
            <a:ext cx="9216189" cy="5859378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Exemple de Bob Beck et ses collègues qui passent une journée complète sur le IDLE LOOP de </a:t>
            </a:r>
            <a:r>
              <a:rPr lang="fr-CA" sz="2000" dirty="0" err="1">
                <a:latin typeface="Garamond" panose="02020404030301010803" pitchFamily="18" charset="0"/>
              </a:rPr>
              <a:t>OpenBSD</a:t>
            </a:r>
            <a:r>
              <a:rPr lang="fr-CA" sz="2000" dirty="0">
                <a:latin typeface="Garamond" panose="02020404030301010803" pitchFamily="18" charset="0"/>
              </a:rPr>
              <a:t> → voir le texte sur Moodle.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IDLE LOOP : Littéralement une boucle qui ne fait rien, parce qu'elle attend </a:t>
            </a:r>
            <a:r>
              <a:rPr lang="fr-CA" sz="2000" dirty="0" smtClean="0">
                <a:latin typeface="Garamond" panose="02020404030301010803" pitchFamily="18" charset="0"/>
              </a:rPr>
              <a:t>des </a:t>
            </a:r>
            <a:r>
              <a:rPr lang="fr-CA" sz="2000" dirty="0">
                <a:latin typeface="Garamond" panose="02020404030301010803" pitchFamily="18" charset="0"/>
              </a:rPr>
              <a:t>événements (architecture orientée événements).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Dans quelques cas, cette boucle bloquait temporairement, causant des délais. 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Ce travail a permis d'au moins doubler la vitesse de traitement de la boucle. 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~12 personnes, ~8 heures de travail, ~100$/h = 9600$ ≈ 10k$ dépensées sur une boucle qui ne fait rien ...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Est-ce que ça en valait la peine ?</a:t>
            </a:r>
          </a:p>
          <a:p>
            <a:pPr lvl="1">
              <a:lnSpc>
                <a:spcPct val="150000"/>
              </a:lnSpc>
            </a:pPr>
            <a:r>
              <a:rPr lang="fr-CA" sz="2000" dirty="0" err="1">
                <a:latin typeface="Garamond" panose="02020404030301010803" pitchFamily="18" charset="0"/>
              </a:rPr>
              <a:t>OpenBSD</a:t>
            </a:r>
            <a:r>
              <a:rPr lang="fr-CA" sz="2000" dirty="0">
                <a:latin typeface="Garamond" panose="02020404030301010803" pitchFamily="18" charset="0"/>
              </a:rPr>
              <a:t> → utilisé pour des </a:t>
            </a:r>
            <a:r>
              <a:rPr lang="fr-CA" sz="2000" dirty="0" err="1">
                <a:latin typeface="Garamond" panose="02020404030301010803" pitchFamily="18" charset="0"/>
              </a:rPr>
              <a:t>VPNs</a:t>
            </a:r>
            <a:r>
              <a:rPr lang="fr-CA" sz="2000" dirty="0">
                <a:latin typeface="Garamond" panose="02020404030301010803" pitchFamily="18" charset="0"/>
              </a:rPr>
              <a:t> et des Firewalls.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Caractéristiques de qualité importantes : </a:t>
            </a:r>
            <a:r>
              <a:rPr lang="fr-CA" sz="2000" b="1" dirty="0">
                <a:latin typeface="Garamond" panose="02020404030301010803" pitchFamily="18" charset="0"/>
              </a:rPr>
              <a:t>sécurité</a:t>
            </a:r>
            <a:r>
              <a:rPr lang="fr-CA" sz="2000" dirty="0">
                <a:latin typeface="Garamond" panose="02020404030301010803" pitchFamily="18" charset="0"/>
              </a:rPr>
              <a:t>, </a:t>
            </a:r>
            <a:r>
              <a:rPr lang="fr-CA" sz="2000" b="1" dirty="0">
                <a:latin typeface="Garamond" panose="02020404030301010803" pitchFamily="18" charset="0"/>
              </a:rPr>
              <a:t>performance</a:t>
            </a:r>
            <a:r>
              <a:rPr lang="fr-CA" sz="2000" dirty="0">
                <a:latin typeface="Garamond" panose="02020404030301010803" pitchFamily="18" charset="0"/>
              </a:rPr>
              <a:t>. 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2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6704" y="140367"/>
            <a:ext cx="8596668" cy="1320800"/>
          </a:xfrm>
        </p:spPr>
        <p:txBody>
          <a:bodyPr/>
          <a:lstStyle/>
          <a:p>
            <a:r>
              <a:rPr lang="fr-CA" b="1" dirty="0">
                <a:latin typeface="Garamond" panose="02020404030301010803" pitchFamily="18" charset="0"/>
              </a:rPr>
              <a:t>Productivité du développement logiciel</a:t>
            </a:r>
            <a:endParaRPr lang="fr-CA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0789" y="914400"/>
            <a:ext cx="9601200" cy="5943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Une bonne gestion de la QA réduit le coût de développement.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Pour améliorer la productivité et la qualité :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Prévenir : réduire le temps consacré à la réécriture des documents.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Prioriser : on ne peut pas favoriser toutes les caractéristiques de qualité.</a:t>
            </a:r>
          </a:p>
          <a:p>
            <a:pPr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En résumé, la QA c'est :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Créer des procédures et gabarits pour l'utilisation efficace des méthodes et outils,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Superviser des activités de contrôle de qualité,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Définir un processus de contrôle des demandes de changement (CR),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Vérifier le respect des standards et des normes,</a:t>
            </a:r>
          </a:p>
          <a:p>
            <a:pPr lvl="1">
              <a:lnSpc>
                <a:spcPct val="150000"/>
              </a:lnSpc>
            </a:pPr>
            <a:r>
              <a:rPr lang="fr-CA" sz="2000" dirty="0">
                <a:latin typeface="Garamond" panose="02020404030301010803" pitchFamily="18" charset="0"/>
              </a:rPr>
              <a:t>Produire des rapports et des mesures.</a:t>
            </a:r>
          </a:p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0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te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</TotalTime>
  <Words>14732</Words>
  <Application>Microsoft Office PowerPoint</Application>
  <PresentationFormat>Grand écran</PresentationFormat>
  <Paragraphs>2626</Paragraphs>
  <Slides>266</Slides>
  <Notes>27</Notes>
  <HiddenSlides>1</HiddenSlides>
  <MMClips>0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266</vt:i4>
      </vt:variant>
    </vt:vector>
  </HeadingPairs>
  <TitlesOfParts>
    <vt:vector size="281" baseType="lpstr">
      <vt:lpstr>ＭＳ Ｐゴシック</vt:lpstr>
      <vt:lpstr>Arial</vt:lpstr>
      <vt:lpstr>Calibri</vt:lpstr>
      <vt:lpstr>Courier</vt:lpstr>
      <vt:lpstr>Courier New</vt:lpstr>
      <vt:lpstr>DejaVu Sans</vt:lpstr>
      <vt:lpstr>Garamond</vt:lpstr>
      <vt:lpstr>Liberation Sans</vt:lpstr>
      <vt:lpstr>Liberation Serif</vt:lpstr>
      <vt:lpstr>Lohit Hindi</vt:lpstr>
      <vt:lpstr>Tahoma</vt:lpstr>
      <vt:lpstr>Trebuchet MS</vt:lpstr>
      <vt:lpstr>WenQuanYi Micro Hei</vt:lpstr>
      <vt:lpstr>Wingdings 3</vt:lpstr>
      <vt:lpstr>Facette</vt:lpstr>
      <vt:lpstr>Contenu Cours  </vt:lpstr>
      <vt:lpstr>Planification de la conception </vt:lpstr>
      <vt:lpstr>Planification de la conception </vt:lpstr>
      <vt:lpstr>Transformer l’architecture haut-niveau en conception bas-niveau </vt:lpstr>
      <vt:lpstr>Détails: technologies et librairies </vt:lpstr>
      <vt:lpstr>Détails: langages de programmation </vt:lpstr>
      <vt:lpstr>(pour la petite histoire) </vt:lpstr>
      <vt:lpstr>Détails : Guide de programmation </vt:lpstr>
      <vt:lpstr>Détails : Guide de programmation </vt:lpstr>
      <vt:lpstr>Détails : Bonnes pratiques (« best practices ») </vt:lpstr>
      <vt:lpstr>Cercle vicieux de la conception </vt:lpstr>
      <vt:lpstr>Cercle vicieux de la conception </vt:lpstr>
      <vt:lpstr>Heuristiques de conception </vt:lpstr>
      <vt:lpstr>Heuristiques de conception</vt:lpstr>
      <vt:lpstr>Processus de conception</vt:lpstr>
      <vt:lpstr>Techniques de conception</vt:lpstr>
      <vt:lpstr>1. Conception itérative et prototypage</vt:lpstr>
      <vt:lpstr>2. Diviser pour régner: approche basée sur l’architecture</vt:lpstr>
      <vt:lpstr>3. Conception coopérative</vt:lpstr>
      <vt:lpstr>4. Formalisation de la conception</vt:lpstr>
      <vt:lpstr>4. Formalisation de la conception</vt:lpstr>
      <vt:lpstr>5. Rédaction du travail de conception</vt:lpstr>
      <vt:lpstr>Trucs souvent utilisés</vt:lpstr>
      <vt:lpstr>Exemple du jeu Bomberman (~1995)</vt:lpstr>
      <vt:lpstr>1. Identification des objets réels</vt:lpstr>
      <vt:lpstr>2. Identification des zones potentielles de modifications</vt:lpstr>
      <vt:lpstr>3. Minimisation du couplage</vt:lpstr>
      <vt:lpstr>3. Minimisation du couplage</vt:lpstr>
      <vt:lpstr>3. Minimisation du couplage</vt:lpstr>
      <vt:lpstr>3. Minimisation du couplage</vt:lpstr>
      <vt:lpstr>3. Minimisation du couplage</vt:lpstr>
      <vt:lpstr>3. Minimisation du couplage</vt:lpstr>
      <vt:lpstr>4. Utilisation de patrons de conception</vt:lpstr>
      <vt:lpstr>4. Utilisation de patrons de conception</vt:lpstr>
      <vt:lpstr>Qualité de la conception</vt:lpstr>
      <vt:lpstr>Caractéristiques d’une bonne conception</vt:lpstr>
      <vt:lpstr>1. Complexité minimale</vt:lpstr>
      <vt:lpstr>2. Facilité de maintenance (maintenabilité)</vt:lpstr>
      <vt:lpstr>3. Cohésion élevée / couplage faible</vt:lpstr>
      <vt:lpstr>4. Extensibilité</vt:lpstr>
      <vt:lpstr>5. Réutilisabilité</vt:lpstr>
      <vt:lpstr>6. Fan-in élevé / fan-out faible</vt:lpstr>
      <vt:lpstr>7. Portabilité</vt:lpstr>
      <vt:lpstr>8. Dépouillement ( «leanness»)</vt:lpstr>
      <vt:lpstr>9. Stratification</vt:lpstr>
      <vt:lpstr>10. Techniques standards</vt:lpstr>
      <vt:lpstr>En bref</vt:lpstr>
      <vt:lpstr>Assurance-qualité : Caractéristiques de qualité </vt:lpstr>
      <vt:lpstr>Présentation PowerPoint</vt:lpstr>
      <vt:lpstr>Survol de l’assurance-qualité (AQ) </vt:lpstr>
      <vt:lpstr>Survol de l’assurance-qualité (AQ) </vt:lpstr>
      <vt:lpstr>Caractéristiques externes </vt:lpstr>
      <vt:lpstr>Caractéristiques externes(suite)</vt:lpstr>
      <vt:lpstr>Caractéristiques externes(suite)</vt:lpstr>
      <vt:lpstr>Exemple : Système GPS intégré à une voiture </vt:lpstr>
      <vt:lpstr>Caractéristiques internes </vt:lpstr>
      <vt:lpstr>Caractéristiques internes (suite) </vt:lpstr>
      <vt:lpstr>Exemple : Logiciel du Falcon Heavy </vt:lpstr>
      <vt:lpstr>Importance de faires des compromis </vt:lpstr>
      <vt:lpstr>Assurance-qualité : Techniques </vt:lpstr>
      <vt:lpstr>Stratégie globale d’assurance-qualité </vt:lpstr>
      <vt:lpstr>Stratégie globale d’assurance-qualité </vt:lpstr>
      <vt:lpstr>Ex.: Projet à code ouvert « Chromium OS » </vt:lpstr>
      <vt:lpstr>Exemples de techniques d’assurance-qualité </vt:lpstr>
      <vt:lpstr>Exemple de révision technique informelle </vt:lpstr>
      <vt:lpstr>Ex.: extrait d’un « checklist » de révision formelle de la NASA (1993) </vt:lpstr>
      <vt:lpstr>Exemple de plan pour un audit externe</vt:lpstr>
      <vt:lpstr>Révision de code : exemple d’approche </vt:lpstr>
      <vt:lpstr>Efficacité de la révision de code </vt:lpstr>
      <vt:lpstr>Pourquoi l’« open source » fait autant de révision de code ? </vt:lpstr>
      <vt:lpstr>Pourquoi l’« open source » fait autant de révision de code ? </vt:lpstr>
      <vt:lpstr>Révision technique formelle </vt:lpstr>
      <vt:lpstr>Révisions/inspections formelles </vt:lpstr>
      <vt:lpstr>Exemple d’approche pour une inspection formelle</vt:lpstr>
      <vt:lpstr>Efficacité de l’inspection formelle de code </vt:lpstr>
      <vt:lpstr>Efficacité de l’inspection formelle de code </vt:lpstr>
      <vt:lpstr>Assurance-qualité : Mesures </vt:lpstr>
      <vt:lpstr>Pourquoi mesurer la qualité ? </vt:lpstr>
      <vt:lpstr>Pourquoi mesurer la qualité ? (suite)</vt:lpstr>
      <vt:lpstr>Pourquoi mesurer la qualité ? (suite)</vt:lpstr>
      <vt:lpstr>Exemples de mesures </vt:lpstr>
      <vt:lpstr>Exemples de mesures</vt:lpstr>
      <vt:lpstr>Exemples de métriques : Document d’exigences </vt:lpstr>
      <vt:lpstr>Exemples de métriques : Document d’architecture </vt:lpstr>
      <vt:lpstr>Exemples de métriques : Code </vt:lpstr>
      <vt:lpstr>Exemples de métriques : Gestion de la QA</vt:lpstr>
      <vt:lpstr>Exemples de métriques : Gestion de la QA</vt:lpstr>
      <vt:lpstr>Exemple de mauvaises approches de mesure </vt:lpstr>
      <vt:lpstr>Utilisation des mesures – Exemple d’approche statistique </vt:lpstr>
      <vt:lpstr>Utilisation des mesures – Exemple d’approche statistique </vt:lpstr>
      <vt:lpstr>Utilisation des mesures – Exemple d’approche statistique </vt:lpstr>
      <vt:lpstr>Efficacité des techniques de QA </vt:lpstr>
      <vt:lpstr>Efficacité des techniques de QA </vt:lpstr>
      <vt:lpstr>Efficacité des techniques de QA</vt:lpstr>
      <vt:lpstr>Loi de Linus (Torvalds, fondateur de Linux) </vt:lpstr>
      <vt:lpstr>Coûts de la QA : Simulation </vt:lpstr>
      <vt:lpstr>Productivité du développement logiciel </vt:lpstr>
      <vt:lpstr>Productivité du développement logiciel</vt:lpstr>
      <vt:lpstr>Productivité du développement logiciel</vt:lpstr>
      <vt:lpstr>Comment diminuer drastiquement la productivité </vt:lpstr>
      <vt:lpstr>Exercices</vt:lpstr>
      <vt:lpstr>Exercice 1</vt:lpstr>
      <vt:lpstr>Solution Exercice 1</vt:lpstr>
      <vt:lpstr>Simulation de QA : Solution  Approche de base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Simulation de QA   Solution A- Inspection formelle des requis 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Comparaison </vt:lpstr>
      <vt:lpstr>Simulation de QA </vt:lpstr>
      <vt:lpstr>Odeurs de code</vt:lpstr>
      <vt:lpstr>Odeurs de code : Classes </vt:lpstr>
      <vt:lpstr>Présentation PowerPoint</vt:lpstr>
      <vt:lpstr>Qu’est-ce qu’une « odeur » ? </vt:lpstr>
      <vt:lpstr>Qu’est-ce qu’une « odeur » ?</vt:lpstr>
      <vt:lpstr>Qu’est-ce qu’une « odeur » ?</vt:lpstr>
      <vt:lpstr>Qu’est-ce qu’une API ? </vt:lpstr>
      <vt:lpstr>Qu’est-ce qu’une API ?</vt:lpstr>
      <vt:lpstr>Qu’est-ce qui fait une bonne API ? </vt:lpstr>
      <vt:lpstr>Qu’est-ce qui fait une bonne API ? (suite)</vt:lpstr>
      <vt:lpstr>Qu’est-ce qui fait une bonne API ? (suite)</vt:lpstr>
      <vt:lpstr>Exemple de problèmes de conception d’API </vt:lpstr>
      <vt:lpstr>Exemple de problèmes de conception d’API (Suite)</vt:lpstr>
      <vt:lpstr>API en procédural (ex.: en C) </vt:lpstr>
      <vt:lpstr>Procédural vs. Orienté-objet </vt:lpstr>
      <vt:lpstr>Bonnes pratiques de développement d’API </vt:lpstr>
      <vt:lpstr>Bonnes pratiques de développement d’API</vt:lpstr>
      <vt:lpstr>Bonnes pratiques de développement d’API</vt:lpstr>
      <vt:lpstr>Bonnes pratiques de développement d’API</vt:lpstr>
      <vt:lpstr>Bonnes pratiques de développement d’API</vt:lpstr>
      <vt:lpstr>Héritage : Principe de substitution de Liskov </vt:lpstr>
      <vt:lpstr>Exemple de violation du principe de substitution de Liskov </vt:lpstr>
      <vt:lpstr>Héritage : Odeurs communes </vt:lpstr>
      <vt:lpstr>Héritage : Odeurs communes</vt:lpstr>
      <vt:lpstr>Héritage ou agrégation/composition ? </vt:lpstr>
      <vt:lpstr>Héritage ou composition ? </vt:lpstr>
      <vt:lpstr>Odeurs de classe : Méthodes </vt:lpstr>
      <vt:lpstr>Odeurs de classe : Constructeurs </vt:lpstr>
      <vt:lpstr>Odeurs de classes </vt:lpstr>
      <vt:lpstr>Raisons typiques de créer une classe </vt:lpstr>
      <vt:lpstr>Liste plus complète de « smells » </vt:lpstr>
      <vt:lpstr>Qualité du code :  Odeurs de méthodes</vt:lpstr>
      <vt:lpstr>Odeurs de méthodes </vt:lpstr>
      <vt:lpstr>Une méthode devrait avoir un seul but </vt:lpstr>
      <vt:lpstr>Fonction vs. procédure </vt:lpstr>
      <vt:lpstr>Truc pour éviter des bogues de fonctions </vt:lpstr>
      <vt:lpstr>Raisons pour créer une méthode </vt:lpstr>
      <vt:lpstr>Raisons pour créer une méthode (suite)</vt:lpstr>
      <vt:lpstr>Raisons pour créer une méthode (suite) </vt:lpstr>
      <vt:lpstr>Raisons pour créer une méthode (suite)</vt:lpstr>
      <vt:lpstr>Cohésion dans une méthode </vt:lpstr>
      <vt:lpstr>Types de cohésion dans une méthode </vt:lpstr>
      <vt:lpstr>Cohésion fonctionnelle </vt:lpstr>
      <vt:lpstr>Cohésion séquentielle </vt:lpstr>
      <vt:lpstr>Cohésion de communication </vt:lpstr>
      <vt:lpstr>Cohésion temporelle </vt:lpstr>
      <vt:lpstr>Cohésion procédurale </vt:lpstr>
      <vt:lpstr>Cohésion logique </vt:lpstr>
      <vt:lpstr>Cohésion de coïncidence </vt:lpstr>
      <vt:lpstr>Noms des méthodes</vt:lpstr>
      <vt:lpstr>Noms des méthodes (suite)</vt:lpstr>
      <vt:lpstr>Taille des méthodes </vt:lpstr>
      <vt:lpstr>Longueur maximale des méthodes ? </vt:lpstr>
      <vt:lpstr>Paramètres des méthodes </vt:lpstr>
      <vt:lpstr>Paramètres des méthodes</vt:lpstr>
      <vt:lpstr>Paramètres des méthodes</vt:lpstr>
      <vt:lpstr>Paramètre des méthodes </vt:lpstr>
      <vt:lpstr>Macros </vt:lpstr>
      <vt:lpstr>Macros (suite)</vt:lpstr>
      <vt:lpstr>Méthode en ligne (« inline ») </vt:lpstr>
      <vt:lpstr>Présentation PowerPoint</vt:lpstr>
      <vt:lpstr>Qualité du code :  Odeurs de variables</vt:lpstr>
      <vt:lpstr>Initialisation des variables </vt:lpstr>
      <vt:lpstr>Initialisation des variables </vt:lpstr>
      <vt:lpstr>Initialisation des variables </vt:lpstr>
      <vt:lpstr>Caractéristiques des variables </vt:lpstr>
      <vt:lpstr>Caractéristiques des variables </vt:lpstr>
      <vt:lpstr>Calcul du « span » moyen </vt:lpstr>
      <vt:lpstr>Persistance des données </vt:lpstr>
      <vt:lpstr>Lien entre la variable et sa valeur </vt:lpstr>
      <vt:lpstr>Conseils d’utilisation des variables </vt:lpstr>
      <vt:lpstr>Noms des variables </vt:lpstr>
      <vt:lpstr>Noms des variables </vt:lpstr>
      <vt:lpstr>Noms des variables </vt:lpstr>
      <vt:lpstr>À éviter le plus possible ! </vt:lpstr>
      <vt:lpstr>À éviter le plus possible !</vt:lpstr>
      <vt:lpstr>Retsructuration  «Refactoring»</vt:lpstr>
      <vt:lpstr>Refactoring</vt:lpstr>
      <vt:lpstr>Qu’est-ce que le « refactoring » ?</vt:lpstr>
      <vt:lpstr>Histoire du «refactoring»</vt:lpstr>
      <vt:lpstr>Pourquoi est-il nécessaire de restructurer ?</vt:lpstr>
      <vt:lpstr>Pourquoi est-il nécessaire de restructurer ? (suite)</vt:lpstr>
      <vt:lpstr>Qualité : modèle industriel</vt:lpstr>
      <vt:lpstr>Qualité : modèle logiciel (non-officiel)</vt:lpstr>
      <vt:lpstr>La restructuration</vt:lpstr>
      <vt:lpstr>Conception vs. Restructuration  </vt:lpstr>
      <vt:lpstr>Odeurs (« smells ») et restructuration (« refactoring ») </vt:lpstr>
      <vt:lpstr>Renommer classe/méthode/variable</vt:lpstr>
      <vt:lpstr>Ajouter validation </vt:lpstr>
      <vt:lpstr>Remplacer type primitif par objet </vt:lpstr>
      <vt:lpstr>Remplacer typage par sous-classes </vt:lpstr>
      <vt:lpstr>Extraire méthode </vt:lpstr>
      <vt:lpstr>Déplacer méthode </vt:lpstr>
      <vt:lpstr>Extraire classe </vt:lpstr>
      <vt:lpstr>Restructurations communes </vt:lpstr>
      <vt:lpstr>Processus de restructuration </vt:lpstr>
      <vt:lpstr>       Pratique</vt:lpstr>
      <vt:lpstr>Cas #1 sur le refactoring </vt:lpstr>
      <vt:lpstr>Cas #1 Solution Possible</vt:lpstr>
      <vt:lpstr>Cas #1 Solution Possible</vt:lpstr>
      <vt:lpstr>Cas #2 solution possible</vt:lpstr>
      <vt:lpstr>Cas #2 solution possible</vt:lpstr>
      <vt:lpstr>Cas #2 solution possible</vt:lpstr>
      <vt:lpstr>Cas #2 solution possible</vt:lpstr>
      <vt:lpstr>Processus Agile</vt:lpstr>
      <vt:lpstr>Processus traditionnel : Résultat de la « crise » du logiciel (1968) </vt:lpstr>
      <vt:lpstr>Situation en 2001 : Exemple de processus traditionnel </vt:lpstr>
      <vt:lpstr>Situation en 2001 : Exemple de processus traditionnel </vt:lpstr>
      <vt:lpstr>Situation en 2001 : Exemple de processus traditionnel</vt:lpstr>
      <vt:lpstr>Situation en 2001 : Exemple de processus traditionnel</vt:lpstr>
      <vt:lpstr>Situation en 2001 : Exemple de processus traditionnel</vt:lpstr>
      <vt:lpstr>Hiver 2001 : Révolte chez les ingénieurs ! </vt:lpstr>
      <vt:lpstr>Processus Agiles </vt:lpstr>
      <vt:lpstr>Exemple avec SCRUM </vt:lpstr>
      <vt:lpstr>Exemple avec SCRUM </vt:lpstr>
      <vt:lpstr>L’approche SCRUM : Les Pratiques</vt:lpstr>
      <vt:lpstr>L’approche SCRUM : les pratiques (suite)  </vt:lpstr>
      <vt:lpstr>Avantages de la programmation en binôme</vt:lpstr>
      <vt:lpstr>Programmation en binôme – clés du succès</vt:lpstr>
      <vt:lpstr>L’approche SCRUM : les rôles</vt:lpstr>
      <vt:lpstr>L’approche SCRUM : les rôles</vt:lpstr>
      <vt:lpstr>Exemple avec SCRUM</vt:lpstr>
      <vt:lpstr>Pratiques Agiles populaires </vt:lpstr>
      <vt:lpstr>Mise en Pratique</vt:lpstr>
      <vt:lpstr>Exercice sur la méthode SCRUM</vt:lpstr>
      <vt:lpstr>Solution</vt:lpstr>
      <vt:lpstr>Solution</vt:lpstr>
      <vt:lpstr>Exercice sur la planification</vt:lpstr>
      <vt:lpstr>Exercice sur la planification (Solution)</vt:lpstr>
      <vt:lpstr>Exercice 2 </vt:lpstr>
      <vt:lpstr>Exercice 2 (Suite)</vt:lpstr>
      <vt:lpstr>Exercice 2 (Solution)</vt:lpstr>
      <vt:lpstr>Exercice 2 (Solution)</vt:lpstr>
    </vt:vector>
  </TitlesOfParts>
  <Company>Collège de Maisonneuve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Contenu Cours  </dc:title>
  <dc:creator>Tagmouti, Yousra</dc:creator>
  <cp:lastModifiedBy>Tagmouti, Yousra</cp:lastModifiedBy>
  <cp:revision>2</cp:revision>
  <dcterms:created xsi:type="dcterms:W3CDTF">2019-12-09T16:47:58Z</dcterms:created>
  <dcterms:modified xsi:type="dcterms:W3CDTF">2019-12-09T16:54:11Z</dcterms:modified>
</cp:coreProperties>
</file>